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361" r:id="rId4"/>
    <p:sldId id="345" r:id="rId5"/>
    <p:sldId id="347" r:id="rId6"/>
    <p:sldId id="352" r:id="rId7"/>
    <p:sldId id="351" r:id="rId8"/>
    <p:sldId id="364" r:id="rId9"/>
    <p:sldId id="354" r:id="rId10"/>
    <p:sldId id="346" r:id="rId11"/>
    <p:sldId id="350" r:id="rId12"/>
    <p:sldId id="357" r:id="rId13"/>
    <p:sldId id="360" r:id="rId14"/>
    <p:sldId id="353" r:id="rId15"/>
    <p:sldId id="259" r:id="rId16"/>
    <p:sldId id="3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245"/>
    <a:srgbClr val="547DFF"/>
    <a:srgbClr val="FFC5C5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1344" autoAdjust="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8DE94-78A0-49A2-802E-609BAF245B9F}" type="datetimeFigureOut">
              <a:rPr lang="en-US" smtClean="0"/>
              <a:t>12-Jun-19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F99D7-6FB4-402C-B8D3-138F231CC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0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F99D7-6FB4-402C-B8D3-138F231CCE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45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F99D7-6FB4-402C-B8D3-138F231CCE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23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F99D7-6FB4-402C-B8D3-138F231CCE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7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F99D7-6FB4-402C-B8D3-138F231CCE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65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C04EF-AADF-4909-8310-23C3A71959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97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C04EF-AADF-4909-8310-23C3A71959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53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412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F99D7-6FB4-402C-B8D3-138F231CCE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52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F99D7-6FB4-402C-B8D3-138F231CCE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90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rgbClr val="2412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F99D7-6FB4-402C-B8D3-138F231CCE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F99D7-6FB4-402C-B8D3-138F231CCE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56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F99D7-6FB4-402C-B8D3-138F231CCE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12E8-43D3-4DAA-A206-F825654C4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EB7B13-9136-4BD0-8180-54288F275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DC01A-A0B8-45F2-A4A2-1F285443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7433-DB91-4A17-89B7-D439DE4E71D7}" type="datetime1">
              <a:rPr lang="en-US" smtClean="0"/>
              <a:t>12-Jun-19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C14B0-BC63-4966-B6F8-88AE46EB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45F54-F6C5-4DE8-A71A-E55CA10B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5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CFE44-F795-490A-BDB6-16E16166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489B6-D92E-4DD3-BEFA-6673C94E6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D4A56-B862-4E24-8673-E00E0F58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740DA-C16C-4DD7-8A09-7AB4860BB9AD}" type="datetime1">
              <a:rPr lang="en-US" smtClean="0"/>
              <a:t>12-Jun-19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987F4-D04B-463D-AF13-36CAEB06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F55B9-BAB1-479B-ABA6-1D5CD015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0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58807C-520E-49D1-9466-8EAA2AB09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39547-DC6B-4307-9AD6-984A0F5A7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1FCA2-E61F-4F50-A1F1-D66D719E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2AA7-82A2-4FA5-A0FA-5BE9196162EA}" type="datetime1">
              <a:rPr lang="en-US" smtClean="0"/>
              <a:t>12-Jun-19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4CD0C-DAF9-4242-842D-AB46209B9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72129-0585-474F-94D5-57B72C56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8A46-9A3B-4459-973E-B093C038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10240-C33B-4030-8690-AA9953CDE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37390-FE6E-464E-BC22-DE66E0F19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F99B-198B-41E9-8D8D-C6795FACCB85}" type="datetime1">
              <a:rPr lang="en-US" smtClean="0"/>
              <a:t>12-Jun-19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69B59-B160-4C17-97D9-5820ECDED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86C76-784F-4065-9A6E-5335B141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C938-046C-40F5-8FF6-A0B42C87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B1E52-A59A-45CA-9313-8F7420C85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B8EFE-D0CC-4087-8E70-B8F7409B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6475-3441-4D79-B29E-B907439840F3}" type="datetime1">
              <a:rPr lang="en-US" smtClean="0"/>
              <a:t>12-Jun-19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786A0-36EB-442F-962E-E66B8D99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5F59E-9E8D-4721-A41D-D29BF039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1CAF-F3C5-4567-B013-E7F1DA998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42F44-8E6B-499F-8F26-4B4ED71A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CAB81-0805-4C0C-A844-672994107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8BFEB-EDC7-450B-9FA6-80C236F2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6CC0-2FF2-4332-A5A8-A3CFCFEC4A7F}" type="datetime1">
              <a:rPr lang="en-US" smtClean="0"/>
              <a:t>12-Jun-19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1474F-41F5-4BD5-972F-C4691F8B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89840-13B5-4B92-B7D6-DBEC5CE5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1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89D30-6A0D-43E2-8D33-CD396374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63168-02C7-4043-BADB-085D2A9A0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64FC8-0D3D-4604-BF14-495AA1AEC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16CCE-FC28-49FD-9178-EB39F7725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B45D0-AED3-4E35-9231-10A968666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F4A01-04A2-409D-950F-BD075575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C48BF-5B28-4207-BB70-A3AD4D4DEA01}" type="datetime1">
              <a:rPr lang="en-US" smtClean="0"/>
              <a:t>12-Jun-19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AF333-2FCC-4AD2-BA73-84902D99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EA8146-5141-449D-881E-2B5C52D9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5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3DA9-6A0C-4646-99C8-C6510BBE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24B1A-6802-49B5-B8F1-2985ADE1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7D8D-5067-44B0-A494-8C24BEB367CC}" type="datetime1">
              <a:rPr lang="en-US" smtClean="0"/>
              <a:t>12-Jun-19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ABADA-13EF-4ADC-9004-125D29D7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A68F-6D8E-45F2-AC20-4D526593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2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367236-9B13-47F6-A890-4CEFF125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05A2-A55F-484C-89D1-B606538FE728}" type="datetime1">
              <a:rPr lang="en-US" smtClean="0"/>
              <a:t>12-Jun-19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05901-FB02-43D9-8EA8-75CF5E46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C870C-1E69-4565-9C41-65D34F183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3441-C91A-4DDD-8E7A-6BF8928B7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C2269-9A2E-4877-A8D2-E50133632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2B339-A37D-4927-9134-6F8306080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2B989-5D7D-493C-848C-64B79665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98CF-1F38-45C1-8C6D-9B6C374F41BD}" type="datetime1">
              <a:rPr lang="en-US" smtClean="0"/>
              <a:t>12-Jun-19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43E96-B66A-44C7-9BE4-2E1051D0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59136-7E5F-4E0A-9EF9-A66873E3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2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A366-6B17-479E-B6BD-995D917F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C27C5-8959-4DD2-A15A-79BA337F5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C4D24-FEF4-44CD-8C54-B33282110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597FF-E99C-4173-82E2-FA86D559D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CEE2-36D4-4B51-86F1-AE131522C369}" type="datetime1">
              <a:rPr lang="en-US" smtClean="0"/>
              <a:t>12-Jun-19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ACC08-9DD7-4D7E-92FD-DEB1E808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23B44-5EA9-4C35-BA20-A8E23235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B6C022-4E79-4FFB-9F0D-F50BE5E0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C6E5B-71AA-4FD8-BC67-2EBF46972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EF818-8ECF-485F-95A8-48A7B1DFD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0B73E-2472-40BE-8BA5-208B93487B45}" type="datetime1">
              <a:rPr lang="en-US" smtClean="0"/>
              <a:t>12-Jun-19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828D0-24E5-4D4F-BF91-C1F79A168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007E9-1F26-414D-AD76-171074C18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0460A-9EE5-4BDD-A68B-89A6ABDDD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2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tstimemv.ca/" TargetMode="External"/><Relationship Id="rId4" Type="http://schemas.openxmlformats.org/officeDocument/2006/relationships/hyperlink" Target="https://www.translink.ca/Plans-and-Projects/Mobility-Pricing.asp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link.ca/" TargetMode="External"/><Relationship Id="rId2" Type="http://schemas.openxmlformats.org/officeDocument/2006/relationships/hyperlink" Target="mailto:fearghal.king@translink.c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tstimemv.ca/" TargetMode="External"/><Relationship Id="rId4" Type="http://schemas.openxmlformats.org/officeDocument/2006/relationships/hyperlink" Target="https://www.translink.ca/Plans-and-Projects/Mobility-Pricing.asp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8B90-0BA2-4623-8F3A-0456E3178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0003"/>
            <a:ext cx="9144000" cy="2387600"/>
          </a:xfrm>
        </p:spPr>
        <p:txBody>
          <a:bodyPr anchor="ctr">
            <a:noAutofit/>
          </a:bodyPr>
          <a:lstStyle/>
          <a:p>
            <a:r>
              <a:rPr lang="en-CA" sz="4000" dirty="0">
                <a:solidFill>
                  <a:srgbClr val="547DFF"/>
                </a:solidFill>
              </a:rPr>
              <a:t>Innovative methods towards building and evaluating congestion charging scenarios:</a:t>
            </a:r>
            <a:br>
              <a:rPr lang="en-CA" sz="4000" dirty="0">
                <a:solidFill>
                  <a:srgbClr val="547DFF"/>
                </a:solidFill>
              </a:rPr>
            </a:br>
            <a:r>
              <a:rPr lang="en-CA" sz="4000" dirty="0">
                <a:solidFill>
                  <a:srgbClr val="547DFF"/>
                </a:solidFill>
              </a:rPr>
              <a:t>The case of Metro Vancouver</a:t>
            </a:r>
            <a:endParaRPr lang="en-US" sz="4000" dirty="0">
              <a:solidFill>
                <a:srgbClr val="547D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181A0-AE6D-42EA-95FE-6EC969BBC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880" y="3671315"/>
            <a:ext cx="11064240" cy="2889142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241245"/>
                </a:solidFill>
              </a:rPr>
              <a:t>Ilan Elgar</a:t>
            </a:r>
          </a:p>
          <a:p>
            <a:r>
              <a:rPr lang="en-CA" sz="2000" dirty="0">
                <a:solidFill>
                  <a:srgbClr val="241245"/>
                </a:solidFill>
              </a:rPr>
              <a:t>Fearghal King, Reid Keller, Daniel Firth</a:t>
            </a:r>
          </a:p>
          <a:p>
            <a:endParaRPr lang="en-CA" dirty="0">
              <a:solidFill>
                <a:srgbClr val="241245"/>
              </a:solidFill>
              <a:highlight>
                <a:srgbClr val="FFFF00"/>
              </a:highlight>
            </a:endParaRPr>
          </a:p>
          <a:p>
            <a:r>
              <a:rPr lang="en-CA" dirty="0">
                <a:solidFill>
                  <a:srgbClr val="241245"/>
                </a:solidFill>
              </a:rPr>
              <a:t>Presented at the 17</a:t>
            </a:r>
            <a:r>
              <a:rPr lang="en-CA" baseline="30000" dirty="0">
                <a:solidFill>
                  <a:srgbClr val="241245"/>
                </a:solidFill>
              </a:rPr>
              <a:t>th </a:t>
            </a:r>
            <a:r>
              <a:rPr lang="en-CA">
                <a:solidFill>
                  <a:srgbClr val="241245"/>
                </a:solidFill>
              </a:rPr>
              <a:t>TRB Plan App </a:t>
            </a:r>
            <a:r>
              <a:rPr lang="en-CA" dirty="0">
                <a:solidFill>
                  <a:srgbClr val="241245"/>
                </a:solidFill>
              </a:rPr>
              <a:t>Conference,</a:t>
            </a:r>
          </a:p>
          <a:p>
            <a:r>
              <a:rPr lang="en-CA" dirty="0">
                <a:solidFill>
                  <a:srgbClr val="241245"/>
                </a:solidFill>
              </a:rPr>
              <a:t>June 4</a:t>
            </a:r>
            <a:r>
              <a:rPr lang="en-CA" baseline="30000" dirty="0">
                <a:solidFill>
                  <a:srgbClr val="241245"/>
                </a:solidFill>
              </a:rPr>
              <a:t>th</a:t>
            </a:r>
            <a:r>
              <a:rPr lang="en-CA" dirty="0">
                <a:solidFill>
                  <a:srgbClr val="241245"/>
                </a:solidFill>
              </a:rPr>
              <a:t>, 2019, Portland, OR.</a:t>
            </a:r>
          </a:p>
          <a:p>
            <a:endParaRPr lang="en-CA" dirty="0">
              <a:solidFill>
                <a:srgbClr val="241245"/>
              </a:solidFill>
            </a:endParaRPr>
          </a:p>
        </p:txBody>
      </p:sp>
      <p:pic>
        <p:nvPicPr>
          <p:cNvPr id="1026" name="Picture 2" descr="Image result for translink logo">
            <a:extLst>
              <a:ext uri="{FF2B5EF4-FFF2-40B4-BE49-F238E27FC236}">
                <a16:creationId xmlns:a16="http://schemas.microsoft.com/office/drawing/2014/main" id="{65CF4A1D-5C1F-467A-9507-95C72C4D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0" y="5962165"/>
            <a:ext cx="1544542" cy="7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23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016AA-8547-484F-B681-D2FC9384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E3F58E-BCDD-4A21-ADB8-E82240FA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Scenario development and iterations (point charges)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4CD64A4C-9C45-4320-A807-C6DCC92FF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9" y="1126229"/>
            <a:ext cx="7840786" cy="5152516"/>
          </a:xfrm>
          <a:prstGeom prst="rect">
            <a:avLst/>
          </a:prstGeom>
          <a:ln>
            <a:solidFill>
              <a:srgbClr val="241245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C7FC300-3413-42D3-B8CA-46ADCAEEBB4C}"/>
              </a:ext>
            </a:extLst>
          </p:cNvPr>
          <p:cNvSpPr/>
          <p:nvPr/>
        </p:nvSpPr>
        <p:spPr>
          <a:xfrm rot="1451472">
            <a:off x="2811187" y="2979575"/>
            <a:ext cx="586949" cy="423929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BA05B4-713C-4960-B226-09D9E91BDD46}"/>
              </a:ext>
            </a:extLst>
          </p:cNvPr>
          <p:cNvSpPr/>
          <p:nvPr/>
        </p:nvSpPr>
        <p:spPr>
          <a:xfrm rot="186603">
            <a:off x="3746276" y="2958005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5DEAD6-C8B0-492C-88A0-A3C71FBBB10A}"/>
              </a:ext>
            </a:extLst>
          </p:cNvPr>
          <p:cNvSpPr/>
          <p:nvPr/>
        </p:nvSpPr>
        <p:spPr>
          <a:xfrm rot="186603">
            <a:off x="2900598" y="2733660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BAEB06E-8301-48CC-A5E6-A7FEB04460AE}"/>
              </a:ext>
            </a:extLst>
          </p:cNvPr>
          <p:cNvSpPr/>
          <p:nvPr/>
        </p:nvSpPr>
        <p:spPr>
          <a:xfrm rot="186603">
            <a:off x="3353690" y="4011626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3B4FDF4-C8A0-4C9D-9959-9BA38880CF88}"/>
              </a:ext>
            </a:extLst>
          </p:cNvPr>
          <p:cNvSpPr/>
          <p:nvPr/>
        </p:nvSpPr>
        <p:spPr>
          <a:xfrm rot="186603">
            <a:off x="2967121" y="4031888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BF3B429-40E4-4D6D-8E90-FBEBA27E40AE}"/>
              </a:ext>
            </a:extLst>
          </p:cNvPr>
          <p:cNvSpPr/>
          <p:nvPr/>
        </p:nvSpPr>
        <p:spPr>
          <a:xfrm rot="186603">
            <a:off x="2891362" y="4163513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7B13F41-C9E6-4482-B54B-466852ED1C87}"/>
              </a:ext>
            </a:extLst>
          </p:cNvPr>
          <p:cNvSpPr/>
          <p:nvPr/>
        </p:nvSpPr>
        <p:spPr>
          <a:xfrm rot="186603">
            <a:off x="4362129" y="4090773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071381-B7AB-4891-B8EA-4D66D8A2897B}"/>
              </a:ext>
            </a:extLst>
          </p:cNvPr>
          <p:cNvSpPr/>
          <p:nvPr/>
        </p:nvSpPr>
        <p:spPr>
          <a:xfrm rot="186603">
            <a:off x="4727791" y="3972830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0AD4072-92F3-48A8-8796-2353D5037802}"/>
              </a:ext>
            </a:extLst>
          </p:cNvPr>
          <p:cNvSpPr/>
          <p:nvPr/>
        </p:nvSpPr>
        <p:spPr>
          <a:xfrm rot="186603">
            <a:off x="5325694" y="3816987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C5B2CD-417C-45D5-A4A7-6905D190360B}"/>
              </a:ext>
            </a:extLst>
          </p:cNvPr>
          <p:cNvSpPr/>
          <p:nvPr/>
        </p:nvSpPr>
        <p:spPr>
          <a:xfrm rot="186603">
            <a:off x="6433076" y="4083845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F34BFEF-FE4A-49A8-90A4-325A4E7C35EA}"/>
              </a:ext>
            </a:extLst>
          </p:cNvPr>
          <p:cNvSpPr/>
          <p:nvPr/>
        </p:nvSpPr>
        <p:spPr>
          <a:xfrm rot="186603">
            <a:off x="5960831" y="3508219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EE40D5-718F-4EE2-9E1D-39E9719CAB9D}"/>
              </a:ext>
            </a:extLst>
          </p:cNvPr>
          <p:cNvSpPr/>
          <p:nvPr/>
        </p:nvSpPr>
        <p:spPr>
          <a:xfrm rot="186603">
            <a:off x="3364216" y="4939881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86600F9-5347-413A-AC66-04FABB23DF92}"/>
              </a:ext>
            </a:extLst>
          </p:cNvPr>
          <p:cNvSpPr/>
          <p:nvPr/>
        </p:nvSpPr>
        <p:spPr>
          <a:xfrm rot="186603">
            <a:off x="4362129" y="4501791"/>
            <a:ext cx="116125" cy="111634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8A7D2C3-302D-4C93-8195-88E98ED33D55}"/>
              </a:ext>
            </a:extLst>
          </p:cNvPr>
          <p:cNvSpPr/>
          <p:nvPr/>
        </p:nvSpPr>
        <p:spPr>
          <a:xfrm>
            <a:off x="4795264" y="3195783"/>
            <a:ext cx="192377" cy="683490"/>
          </a:xfrm>
          <a:custGeom>
            <a:avLst/>
            <a:gdLst>
              <a:gd name="connsiteX0" fmla="*/ 16886 w 192377"/>
              <a:gd name="connsiteY0" fmla="*/ 683490 h 683490"/>
              <a:gd name="connsiteX1" fmla="*/ 16886 w 192377"/>
              <a:gd name="connsiteY1" fmla="*/ 221672 h 683490"/>
              <a:gd name="connsiteX2" fmla="*/ 192377 w 192377"/>
              <a:gd name="connsiteY2" fmla="*/ 0 h 6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377" h="683490">
                <a:moveTo>
                  <a:pt x="16886" y="683490"/>
                </a:moveTo>
                <a:cubicBezTo>
                  <a:pt x="2262" y="509538"/>
                  <a:pt x="-12362" y="335587"/>
                  <a:pt x="16886" y="221672"/>
                </a:cubicBezTo>
                <a:cubicBezTo>
                  <a:pt x="46134" y="107757"/>
                  <a:pt x="119255" y="53878"/>
                  <a:pt x="192377" y="0"/>
                </a:cubicBezTo>
              </a:path>
            </a:pathLst>
          </a:custGeom>
          <a:noFill/>
          <a:ln w="25400">
            <a:solidFill>
              <a:srgbClr val="7030A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6016486-6BDA-4CEF-A95F-9A38FF618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0" y="1126229"/>
            <a:ext cx="3470563" cy="5595246"/>
          </a:xfrm>
        </p:spPr>
        <p:txBody>
          <a:bodyPr>
            <a:normAutofit/>
          </a:bodyPr>
          <a:lstStyle/>
          <a:p>
            <a:r>
              <a:rPr lang="en-CA" sz="2400" b="1" dirty="0">
                <a:solidFill>
                  <a:srgbClr val="241245"/>
                </a:solidFill>
              </a:rPr>
              <a:t>CBD: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CBD ($5)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CBD (MSC)</a:t>
            </a:r>
          </a:p>
          <a:p>
            <a:pPr marL="0" indent="0">
              <a:buNone/>
            </a:pPr>
            <a:endParaRPr lang="en-CA" sz="2400" dirty="0">
              <a:solidFill>
                <a:srgbClr val="241245"/>
              </a:solidFill>
            </a:endParaRPr>
          </a:p>
          <a:p>
            <a:r>
              <a:rPr lang="en-CA" sz="2400" b="1" dirty="0">
                <a:solidFill>
                  <a:srgbClr val="241245"/>
                </a:solidFill>
              </a:rPr>
              <a:t>Bridges: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Bridges ($1; $5)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Bridges (TOD)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Bridges (TOD + Dir.)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Bridges (% MSC)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Bridges + NR (% MSC)</a:t>
            </a:r>
          </a:p>
          <a:p>
            <a:endParaRPr lang="en-CA" sz="2400" b="1" dirty="0">
              <a:solidFill>
                <a:srgbClr val="241245"/>
              </a:solidFill>
            </a:endParaRPr>
          </a:p>
          <a:p>
            <a:r>
              <a:rPr lang="en-CA" sz="2400" b="1" dirty="0">
                <a:solidFill>
                  <a:srgbClr val="241245"/>
                </a:solidFill>
              </a:rPr>
              <a:t>Comparisons: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Baseline scenario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‘Pure’ MSC scenario</a:t>
            </a:r>
          </a:p>
        </p:txBody>
      </p:sp>
    </p:spTree>
    <p:extLst>
      <p:ext uri="{BB962C8B-B14F-4D97-AF65-F5344CB8AC3E}">
        <p14:creationId xmlns:p14="http://schemas.microsoft.com/office/powerpoint/2010/main" val="18243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016AA-8547-484F-B681-D2FC9384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E3F58E-BCDD-4A21-ADB8-E82240FA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2963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Scenario development and iterations (dist.-based charges)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4CD64A4C-9C45-4320-A807-C6DCC92FF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9" y="1126229"/>
            <a:ext cx="7840786" cy="5152516"/>
          </a:xfrm>
          <a:prstGeom prst="rect">
            <a:avLst/>
          </a:prstGeom>
          <a:ln>
            <a:solidFill>
              <a:srgbClr val="241245"/>
            </a:solidFill>
          </a:ln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6016486-6BDA-4CEF-A95F-9A38FF618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0" y="1126229"/>
            <a:ext cx="3470563" cy="5152516"/>
          </a:xfrm>
        </p:spPr>
        <p:txBody>
          <a:bodyPr>
            <a:normAutofit/>
          </a:bodyPr>
          <a:lstStyle/>
          <a:p>
            <a:r>
              <a:rPr lang="en-CA" sz="2400" b="1" dirty="0">
                <a:solidFill>
                  <a:srgbClr val="241245"/>
                </a:solidFill>
              </a:rPr>
              <a:t>DBC: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DBC – flat ($0.10/km; $0.12/km; $0.15/km)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DBC (TOD)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DBC (TOD) – 2 zones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DBC (TOD) – 2 zones transit (% MSC)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DBC 8 zones (% MSC)</a:t>
            </a:r>
          </a:p>
          <a:p>
            <a:endParaRPr lang="en-CA" sz="2400" dirty="0">
              <a:solidFill>
                <a:srgbClr val="241245"/>
              </a:solidFill>
            </a:endParaRPr>
          </a:p>
          <a:p>
            <a:r>
              <a:rPr lang="en-CA" sz="2400" b="1" dirty="0">
                <a:solidFill>
                  <a:srgbClr val="241245"/>
                </a:solidFill>
              </a:rPr>
              <a:t>Comparisons: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Baseline scenario</a:t>
            </a:r>
          </a:p>
          <a:p>
            <a:pPr lvl="1"/>
            <a:r>
              <a:rPr lang="en-CA" sz="2000" dirty="0">
                <a:solidFill>
                  <a:srgbClr val="241245"/>
                </a:solidFill>
              </a:rPr>
              <a:t>‘Pure’ MSC scenario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6645B54-8C53-42A3-8D84-E715DEA7D222}"/>
              </a:ext>
            </a:extLst>
          </p:cNvPr>
          <p:cNvSpPr/>
          <p:nvPr/>
        </p:nvSpPr>
        <p:spPr>
          <a:xfrm>
            <a:off x="1792826" y="1271782"/>
            <a:ext cx="6277629" cy="4986263"/>
          </a:xfrm>
          <a:custGeom>
            <a:avLst/>
            <a:gdLst>
              <a:gd name="connsiteX0" fmla="*/ 648454 w 6576075"/>
              <a:gd name="connsiteY0" fmla="*/ 155326 h 5492176"/>
              <a:gd name="connsiteX1" fmla="*/ 103509 w 6576075"/>
              <a:gd name="connsiteY1" fmla="*/ 2593726 h 5492176"/>
              <a:gd name="connsiteX2" fmla="*/ 842418 w 6576075"/>
              <a:gd name="connsiteY2" fmla="*/ 5078308 h 5492176"/>
              <a:gd name="connsiteX3" fmla="*/ 5968600 w 6576075"/>
              <a:gd name="connsiteY3" fmla="*/ 5050599 h 5492176"/>
              <a:gd name="connsiteX4" fmla="*/ 5885473 w 6576075"/>
              <a:gd name="connsiteY4" fmla="*/ 774162 h 5492176"/>
              <a:gd name="connsiteX5" fmla="*/ 648454 w 6576075"/>
              <a:gd name="connsiteY5" fmla="*/ 155326 h 5492176"/>
              <a:gd name="connsiteX0" fmla="*/ 666833 w 6594454"/>
              <a:gd name="connsiteY0" fmla="*/ 135212 h 5487249"/>
              <a:gd name="connsiteX1" fmla="*/ 92781 w 6594454"/>
              <a:gd name="connsiteY1" fmla="*/ 2302038 h 5487249"/>
              <a:gd name="connsiteX2" fmla="*/ 860797 w 6594454"/>
              <a:gd name="connsiteY2" fmla="*/ 5058194 h 5487249"/>
              <a:gd name="connsiteX3" fmla="*/ 5986979 w 6594454"/>
              <a:gd name="connsiteY3" fmla="*/ 5030485 h 5487249"/>
              <a:gd name="connsiteX4" fmla="*/ 5903852 w 6594454"/>
              <a:gd name="connsiteY4" fmla="*/ 754048 h 5487249"/>
              <a:gd name="connsiteX5" fmla="*/ 666833 w 6594454"/>
              <a:gd name="connsiteY5" fmla="*/ 135212 h 5487249"/>
              <a:gd name="connsiteX0" fmla="*/ 829165 w 6756786"/>
              <a:gd name="connsiteY0" fmla="*/ 135212 h 5487249"/>
              <a:gd name="connsiteX1" fmla="*/ 255113 w 6756786"/>
              <a:gd name="connsiteY1" fmla="*/ 2302038 h 5487249"/>
              <a:gd name="connsiteX2" fmla="*/ 1023129 w 6756786"/>
              <a:gd name="connsiteY2" fmla="*/ 5058194 h 5487249"/>
              <a:gd name="connsiteX3" fmla="*/ 6149311 w 6756786"/>
              <a:gd name="connsiteY3" fmla="*/ 5030485 h 5487249"/>
              <a:gd name="connsiteX4" fmla="*/ 6066184 w 6756786"/>
              <a:gd name="connsiteY4" fmla="*/ 754048 h 5487249"/>
              <a:gd name="connsiteX5" fmla="*/ 829165 w 6756786"/>
              <a:gd name="connsiteY5" fmla="*/ 135212 h 5487249"/>
              <a:gd name="connsiteX0" fmla="*/ 607982 w 6535603"/>
              <a:gd name="connsiteY0" fmla="*/ 135212 h 5487249"/>
              <a:gd name="connsiteX1" fmla="*/ 182688 w 6535603"/>
              <a:gd name="connsiteY1" fmla="*/ 1146649 h 5487249"/>
              <a:gd name="connsiteX2" fmla="*/ 33930 w 6535603"/>
              <a:gd name="connsiteY2" fmla="*/ 2302038 h 5487249"/>
              <a:gd name="connsiteX3" fmla="*/ 801946 w 6535603"/>
              <a:gd name="connsiteY3" fmla="*/ 5058194 h 5487249"/>
              <a:gd name="connsiteX4" fmla="*/ 5928128 w 6535603"/>
              <a:gd name="connsiteY4" fmla="*/ 5030485 h 5487249"/>
              <a:gd name="connsiteX5" fmla="*/ 5845001 w 6535603"/>
              <a:gd name="connsiteY5" fmla="*/ 754048 h 5487249"/>
              <a:gd name="connsiteX6" fmla="*/ 607982 w 6535603"/>
              <a:gd name="connsiteY6" fmla="*/ 135212 h 5487249"/>
              <a:gd name="connsiteX0" fmla="*/ 718205 w 6645826"/>
              <a:gd name="connsiteY0" fmla="*/ 65285 h 5417322"/>
              <a:gd name="connsiteX1" fmla="*/ 50348 w 6645826"/>
              <a:gd name="connsiteY1" fmla="*/ 1287945 h 5417322"/>
              <a:gd name="connsiteX2" fmla="*/ 144153 w 6645826"/>
              <a:gd name="connsiteY2" fmla="*/ 2232111 h 5417322"/>
              <a:gd name="connsiteX3" fmla="*/ 912169 w 6645826"/>
              <a:gd name="connsiteY3" fmla="*/ 4988267 h 5417322"/>
              <a:gd name="connsiteX4" fmla="*/ 6038351 w 6645826"/>
              <a:gd name="connsiteY4" fmla="*/ 4960558 h 5417322"/>
              <a:gd name="connsiteX5" fmla="*/ 5955224 w 6645826"/>
              <a:gd name="connsiteY5" fmla="*/ 684121 h 5417322"/>
              <a:gd name="connsiteX6" fmla="*/ 718205 w 6645826"/>
              <a:gd name="connsiteY6" fmla="*/ 65285 h 5417322"/>
              <a:gd name="connsiteX0" fmla="*/ 674972 w 6602593"/>
              <a:gd name="connsiteY0" fmla="*/ 65285 h 5417322"/>
              <a:gd name="connsiteX1" fmla="*/ 7115 w 6602593"/>
              <a:gd name="connsiteY1" fmla="*/ 1287945 h 5417322"/>
              <a:gd name="connsiteX2" fmla="*/ 100920 w 6602593"/>
              <a:gd name="connsiteY2" fmla="*/ 2232111 h 5417322"/>
              <a:gd name="connsiteX3" fmla="*/ 868936 w 6602593"/>
              <a:gd name="connsiteY3" fmla="*/ 4988267 h 5417322"/>
              <a:gd name="connsiteX4" fmla="*/ 5995118 w 6602593"/>
              <a:gd name="connsiteY4" fmla="*/ 4960558 h 5417322"/>
              <a:gd name="connsiteX5" fmla="*/ 5911991 w 6602593"/>
              <a:gd name="connsiteY5" fmla="*/ 684121 h 5417322"/>
              <a:gd name="connsiteX6" fmla="*/ 674972 w 6602593"/>
              <a:gd name="connsiteY6" fmla="*/ 65285 h 5417322"/>
              <a:gd name="connsiteX0" fmla="*/ 624903 w 6552524"/>
              <a:gd name="connsiteY0" fmla="*/ 60816 h 5412853"/>
              <a:gd name="connsiteX1" fmla="*/ 34666 w 6552524"/>
              <a:gd name="connsiteY1" fmla="*/ 1223126 h 5412853"/>
              <a:gd name="connsiteX2" fmla="*/ 50851 w 6552524"/>
              <a:gd name="connsiteY2" fmla="*/ 2227642 h 5412853"/>
              <a:gd name="connsiteX3" fmla="*/ 818867 w 6552524"/>
              <a:gd name="connsiteY3" fmla="*/ 4983798 h 5412853"/>
              <a:gd name="connsiteX4" fmla="*/ 5945049 w 6552524"/>
              <a:gd name="connsiteY4" fmla="*/ 4956089 h 5412853"/>
              <a:gd name="connsiteX5" fmla="*/ 5861922 w 6552524"/>
              <a:gd name="connsiteY5" fmla="*/ 679652 h 5412853"/>
              <a:gd name="connsiteX6" fmla="*/ 624903 w 6552524"/>
              <a:gd name="connsiteY6" fmla="*/ 60816 h 5412853"/>
              <a:gd name="connsiteX0" fmla="*/ 680596 w 6608217"/>
              <a:gd name="connsiteY0" fmla="*/ 60816 h 5412853"/>
              <a:gd name="connsiteX1" fmla="*/ 90359 w 6608217"/>
              <a:gd name="connsiteY1" fmla="*/ 1223126 h 5412853"/>
              <a:gd name="connsiteX2" fmla="*/ 106544 w 6608217"/>
              <a:gd name="connsiteY2" fmla="*/ 2227642 h 5412853"/>
              <a:gd name="connsiteX3" fmla="*/ 874560 w 6608217"/>
              <a:gd name="connsiteY3" fmla="*/ 4983798 h 5412853"/>
              <a:gd name="connsiteX4" fmla="*/ 6000742 w 6608217"/>
              <a:gd name="connsiteY4" fmla="*/ 4956089 h 5412853"/>
              <a:gd name="connsiteX5" fmla="*/ 5917615 w 6608217"/>
              <a:gd name="connsiteY5" fmla="*/ 679652 h 5412853"/>
              <a:gd name="connsiteX6" fmla="*/ 680596 w 6608217"/>
              <a:gd name="connsiteY6" fmla="*/ 60816 h 5412853"/>
              <a:gd name="connsiteX0" fmla="*/ 693467 w 6621088"/>
              <a:gd name="connsiteY0" fmla="*/ 77948 h 5429985"/>
              <a:gd name="connsiteX1" fmla="*/ 83825 w 6621088"/>
              <a:gd name="connsiteY1" fmla="*/ 1471600 h 5429985"/>
              <a:gd name="connsiteX2" fmla="*/ 119415 w 6621088"/>
              <a:gd name="connsiteY2" fmla="*/ 2244774 h 5429985"/>
              <a:gd name="connsiteX3" fmla="*/ 887431 w 6621088"/>
              <a:gd name="connsiteY3" fmla="*/ 5000930 h 5429985"/>
              <a:gd name="connsiteX4" fmla="*/ 6013613 w 6621088"/>
              <a:gd name="connsiteY4" fmla="*/ 4973221 h 5429985"/>
              <a:gd name="connsiteX5" fmla="*/ 5930486 w 6621088"/>
              <a:gd name="connsiteY5" fmla="*/ 696784 h 5429985"/>
              <a:gd name="connsiteX6" fmla="*/ 693467 w 6621088"/>
              <a:gd name="connsiteY6" fmla="*/ 77948 h 5429985"/>
              <a:gd name="connsiteX0" fmla="*/ 693467 w 6621088"/>
              <a:gd name="connsiteY0" fmla="*/ 77948 h 5429985"/>
              <a:gd name="connsiteX1" fmla="*/ 83825 w 6621088"/>
              <a:gd name="connsiteY1" fmla="*/ 1471600 h 5429985"/>
              <a:gd name="connsiteX2" fmla="*/ 119415 w 6621088"/>
              <a:gd name="connsiteY2" fmla="*/ 2244774 h 5429985"/>
              <a:gd name="connsiteX3" fmla="*/ 887431 w 6621088"/>
              <a:gd name="connsiteY3" fmla="*/ 5000930 h 5429985"/>
              <a:gd name="connsiteX4" fmla="*/ 6013613 w 6621088"/>
              <a:gd name="connsiteY4" fmla="*/ 4973221 h 5429985"/>
              <a:gd name="connsiteX5" fmla="*/ 5930486 w 6621088"/>
              <a:gd name="connsiteY5" fmla="*/ 696784 h 5429985"/>
              <a:gd name="connsiteX6" fmla="*/ 693467 w 6621088"/>
              <a:gd name="connsiteY6" fmla="*/ 77948 h 5429985"/>
              <a:gd name="connsiteX0" fmla="*/ 695722 w 6623343"/>
              <a:gd name="connsiteY0" fmla="*/ 77948 h 5429985"/>
              <a:gd name="connsiteX1" fmla="*/ 86080 w 6623343"/>
              <a:gd name="connsiteY1" fmla="*/ 1471600 h 5429985"/>
              <a:gd name="connsiteX2" fmla="*/ 2269148 w 6623343"/>
              <a:gd name="connsiteY2" fmla="*/ 1220142 h 5429985"/>
              <a:gd name="connsiteX3" fmla="*/ 121670 w 6623343"/>
              <a:gd name="connsiteY3" fmla="*/ 2244774 h 5429985"/>
              <a:gd name="connsiteX4" fmla="*/ 889686 w 6623343"/>
              <a:gd name="connsiteY4" fmla="*/ 5000930 h 5429985"/>
              <a:gd name="connsiteX5" fmla="*/ 6015868 w 6623343"/>
              <a:gd name="connsiteY5" fmla="*/ 4973221 h 5429985"/>
              <a:gd name="connsiteX6" fmla="*/ 5932741 w 6623343"/>
              <a:gd name="connsiteY6" fmla="*/ 696784 h 5429985"/>
              <a:gd name="connsiteX7" fmla="*/ 695722 w 6623343"/>
              <a:gd name="connsiteY7" fmla="*/ 77948 h 5429985"/>
              <a:gd name="connsiteX0" fmla="*/ 735921 w 6663542"/>
              <a:gd name="connsiteY0" fmla="*/ 77948 h 5429985"/>
              <a:gd name="connsiteX1" fmla="*/ 126279 w 6663542"/>
              <a:gd name="connsiteY1" fmla="*/ 1471600 h 5429985"/>
              <a:gd name="connsiteX2" fmla="*/ 2852688 w 6663542"/>
              <a:gd name="connsiteY2" fmla="*/ 978744 h 5429985"/>
              <a:gd name="connsiteX3" fmla="*/ 161869 w 6663542"/>
              <a:gd name="connsiteY3" fmla="*/ 2244774 h 5429985"/>
              <a:gd name="connsiteX4" fmla="*/ 929885 w 6663542"/>
              <a:gd name="connsiteY4" fmla="*/ 5000930 h 5429985"/>
              <a:gd name="connsiteX5" fmla="*/ 6056067 w 6663542"/>
              <a:gd name="connsiteY5" fmla="*/ 4973221 h 5429985"/>
              <a:gd name="connsiteX6" fmla="*/ 5972940 w 6663542"/>
              <a:gd name="connsiteY6" fmla="*/ 696784 h 5429985"/>
              <a:gd name="connsiteX7" fmla="*/ 735921 w 6663542"/>
              <a:gd name="connsiteY7" fmla="*/ 77948 h 5429985"/>
              <a:gd name="connsiteX0" fmla="*/ 735921 w 6663542"/>
              <a:gd name="connsiteY0" fmla="*/ 77948 h 5429985"/>
              <a:gd name="connsiteX1" fmla="*/ 126279 w 6663542"/>
              <a:gd name="connsiteY1" fmla="*/ 1471600 h 5429985"/>
              <a:gd name="connsiteX2" fmla="*/ 2852688 w 6663542"/>
              <a:gd name="connsiteY2" fmla="*/ 978744 h 5429985"/>
              <a:gd name="connsiteX3" fmla="*/ 161869 w 6663542"/>
              <a:gd name="connsiteY3" fmla="*/ 2244774 h 5429985"/>
              <a:gd name="connsiteX4" fmla="*/ 929885 w 6663542"/>
              <a:gd name="connsiteY4" fmla="*/ 5000930 h 5429985"/>
              <a:gd name="connsiteX5" fmla="*/ 6056067 w 6663542"/>
              <a:gd name="connsiteY5" fmla="*/ 4973221 h 5429985"/>
              <a:gd name="connsiteX6" fmla="*/ 5972940 w 6663542"/>
              <a:gd name="connsiteY6" fmla="*/ 696784 h 5429985"/>
              <a:gd name="connsiteX7" fmla="*/ 735921 w 6663542"/>
              <a:gd name="connsiteY7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2810235 w 6621089"/>
              <a:gd name="connsiteY2" fmla="*/ 978744 h 5429985"/>
              <a:gd name="connsiteX3" fmla="*/ 1956413 w 6621089"/>
              <a:gd name="connsiteY3" fmla="*/ 1330784 h 5429985"/>
              <a:gd name="connsiteX4" fmla="*/ 119416 w 6621089"/>
              <a:gd name="connsiteY4" fmla="*/ 2244774 h 5429985"/>
              <a:gd name="connsiteX5" fmla="*/ 887432 w 6621089"/>
              <a:gd name="connsiteY5" fmla="*/ 5000930 h 5429985"/>
              <a:gd name="connsiteX6" fmla="*/ 6013614 w 6621089"/>
              <a:gd name="connsiteY6" fmla="*/ 4973221 h 5429985"/>
              <a:gd name="connsiteX7" fmla="*/ 5930487 w 6621089"/>
              <a:gd name="connsiteY7" fmla="*/ 696784 h 5429985"/>
              <a:gd name="connsiteX8" fmla="*/ 693468 w 6621089"/>
              <a:gd name="connsiteY8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2810235 w 6621089"/>
              <a:gd name="connsiteY2" fmla="*/ 978744 h 5429985"/>
              <a:gd name="connsiteX3" fmla="*/ 1946709 w 6621089"/>
              <a:gd name="connsiteY3" fmla="*/ 1330784 h 5429985"/>
              <a:gd name="connsiteX4" fmla="*/ 119416 w 6621089"/>
              <a:gd name="connsiteY4" fmla="*/ 2244774 h 5429985"/>
              <a:gd name="connsiteX5" fmla="*/ 887432 w 6621089"/>
              <a:gd name="connsiteY5" fmla="*/ 5000930 h 5429985"/>
              <a:gd name="connsiteX6" fmla="*/ 6013614 w 6621089"/>
              <a:gd name="connsiteY6" fmla="*/ 4973221 h 5429985"/>
              <a:gd name="connsiteX7" fmla="*/ 5930487 w 6621089"/>
              <a:gd name="connsiteY7" fmla="*/ 696784 h 5429985"/>
              <a:gd name="connsiteX8" fmla="*/ 693468 w 6621089"/>
              <a:gd name="connsiteY8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2810235 w 6621089"/>
              <a:gd name="connsiteY2" fmla="*/ 978744 h 5429985"/>
              <a:gd name="connsiteX3" fmla="*/ 1946709 w 6621089"/>
              <a:gd name="connsiteY3" fmla="*/ 1330784 h 5429985"/>
              <a:gd name="connsiteX4" fmla="*/ 119416 w 6621089"/>
              <a:gd name="connsiteY4" fmla="*/ 2244774 h 5429985"/>
              <a:gd name="connsiteX5" fmla="*/ 887432 w 6621089"/>
              <a:gd name="connsiteY5" fmla="*/ 5000930 h 5429985"/>
              <a:gd name="connsiteX6" fmla="*/ 6013614 w 6621089"/>
              <a:gd name="connsiteY6" fmla="*/ 4973221 h 5429985"/>
              <a:gd name="connsiteX7" fmla="*/ 5930487 w 6621089"/>
              <a:gd name="connsiteY7" fmla="*/ 696784 h 5429985"/>
              <a:gd name="connsiteX8" fmla="*/ 693468 w 6621089"/>
              <a:gd name="connsiteY8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2810235 w 6621089"/>
              <a:gd name="connsiteY2" fmla="*/ 978744 h 5429985"/>
              <a:gd name="connsiteX3" fmla="*/ 1946709 w 6621089"/>
              <a:gd name="connsiteY3" fmla="*/ 1330784 h 5429985"/>
              <a:gd name="connsiteX4" fmla="*/ 119416 w 6621089"/>
              <a:gd name="connsiteY4" fmla="*/ 2244774 h 5429985"/>
              <a:gd name="connsiteX5" fmla="*/ 887432 w 6621089"/>
              <a:gd name="connsiteY5" fmla="*/ 5000930 h 5429985"/>
              <a:gd name="connsiteX6" fmla="*/ 6013614 w 6621089"/>
              <a:gd name="connsiteY6" fmla="*/ 4973221 h 5429985"/>
              <a:gd name="connsiteX7" fmla="*/ 5930487 w 6621089"/>
              <a:gd name="connsiteY7" fmla="*/ 696784 h 5429985"/>
              <a:gd name="connsiteX8" fmla="*/ 693468 w 6621089"/>
              <a:gd name="connsiteY8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2810235 w 6621089"/>
              <a:gd name="connsiteY2" fmla="*/ 978744 h 5429985"/>
              <a:gd name="connsiteX3" fmla="*/ 1946709 w 6621089"/>
              <a:gd name="connsiteY3" fmla="*/ 1330784 h 5429985"/>
              <a:gd name="connsiteX4" fmla="*/ 1607123 w 6621089"/>
              <a:gd name="connsiteY4" fmla="*/ 1431367 h 5429985"/>
              <a:gd name="connsiteX5" fmla="*/ 119416 w 6621089"/>
              <a:gd name="connsiteY5" fmla="*/ 2244774 h 5429985"/>
              <a:gd name="connsiteX6" fmla="*/ 887432 w 6621089"/>
              <a:gd name="connsiteY6" fmla="*/ 5000930 h 5429985"/>
              <a:gd name="connsiteX7" fmla="*/ 6013614 w 6621089"/>
              <a:gd name="connsiteY7" fmla="*/ 4973221 h 5429985"/>
              <a:gd name="connsiteX8" fmla="*/ 5930487 w 6621089"/>
              <a:gd name="connsiteY8" fmla="*/ 696784 h 5429985"/>
              <a:gd name="connsiteX9" fmla="*/ 693468 w 6621089"/>
              <a:gd name="connsiteY9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2810235 w 6621089"/>
              <a:gd name="connsiteY2" fmla="*/ 978744 h 5429985"/>
              <a:gd name="connsiteX3" fmla="*/ 1946709 w 6621089"/>
              <a:gd name="connsiteY3" fmla="*/ 1330784 h 5429985"/>
              <a:gd name="connsiteX4" fmla="*/ 1578016 w 6621089"/>
              <a:gd name="connsiteY4" fmla="*/ 1431367 h 5429985"/>
              <a:gd name="connsiteX5" fmla="*/ 119416 w 6621089"/>
              <a:gd name="connsiteY5" fmla="*/ 2244774 h 5429985"/>
              <a:gd name="connsiteX6" fmla="*/ 887432 w 6621089"/>
              <a:gd name="connsiteY6" fmla="*/ 5000930 h 5429985"/>
              <a:gd name="connsiteX7" fmla="*/ 6013614 w 6621089"/>
              <a:gd name="connsiteY7" fmla="*/ 4973221 h 5429985"/>
              <a:gd name="connsiteX8" fmla="*/ 5930487 w 6621089"/>
              <a:gd name="connsiteY8" fmla="*/ 696784 h 5429985"/>
              <a:gd name="connsiteX9" fmla="*/ 693468 w 6621089"/>
              <a:gd name="connsiteY9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2810235 w 6621089"/>
              <a:gd name="connsiteY2" fmla="*/ 978744 h 5429985"/>
              <a:gd name="connsiteX3" fmla="*/ 1946709 w 6621089"/>
              <a:gd name="connsiteY3" fmla="*/ 1330784 h 5429985"/>
              <a:gd name="connsiteX4" fmla="*/ 1578016 w 6621089"/>
              <a:gd name="connsiteY4" fmla="*/ 1431367 h 5429985"/>
              <a:gd name="connsiteX5" fmla="*/ 119416 w 6621089"/>
              <a:gd name="connsiteY5" fmla="*/ 2244774 h 5429985"/>
              <a:gd name="connsiteX6" fmla="*/ 887432 w 6621089"/>
              <a:gd name="connsiteY6" fmla="*/ 5000930 h 5429985"/>
              <a:gd name="connsiteX7" fmla="*/ 6013614 w 6621089"/>
              <a:gd name="connsiteY7" fmla="*/ 4973221 h 5429985"/>
              <a:gd name="connsiteX8" fmla="*/ 5930487 w 6621089"/>
              <a:gd name="connsiteY8" fmla="*/ 696784 h 5429985"/>
              <a:gd name="connsiteX9" fmla="*/ 693468 w 6621089"/>
              <a:gd name="connsiteY9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2810235 w 6621089"/>
              <a:gd name="connsiteY2" fmla="*/ 978744 h 5429985"/>
              <a:gd name="connsiteX3" fmla="*/ 1946709 w 6621089"/>
              <a:gd name="connsiteY3" fmla="*/ 1330784 h 5429985"/>
              <a:gd name="connsiteX4" fmla="*/ 1374263 w 6621089"/>
              <a:gd name="connsiteY4" fmla="*/ 1471600 h 5429985"/>
              <a:gd name="connsiteX5" fmla="*/ 119416 w 6621089"/>
              <a:gd name="connsiteY5" fmla="*/ 2244774 h 5429985"/>
              <a:gd name="connsiteX6" fmla="*/ 887432 w 6621089"/>
              <a:gd name="connsiteY6" fmla="*/ 5000930 h 5429985"/>
              <a:gd name="connsiteX7" fmla="*/ 6013614 w 6621089"/>
              <a:gd name="connsiteY7" fmla="*/ 4973221 h 5429985"/>
              <a:gd name="connsiteX8" fmla="*/ 5930487 w 6621089"/>
              <a:gd name="connsiteY8" fmla="*/ 696784 h 5429985"/>
              <a:gd name="connsiteX9" fmla="*/ 693468 w 6621089"/>
              <a:gd name="connsiteY9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2810235 w 6621089"/>
              <a:gd name="connsiteY2" fmla="*/ 978744 h 5429985"/>
              <a:gd name="connsiteX3" fmla="*/ 1985519 w 6621089"/>
              <a:gd name="connsiteY3" fmla="*/ 1773349 h 5429985"/>
              <a:gd name="connsiteX4" fmla="*/ 1374263 w 6621089"/>
              <a:gd name="connsiteY4" fmla="*/ 1471600 h 5429985"/>
              <a:gd name="connsiteX5" fmla="*/ 119416 w 6621089"/>
              <a:gd name="connsiteY5" fmla="*/ 2244774 h 5429985"/>
              <a:gd name="connsiteX6" fmla="*/ 887432 w 6621089"/>
              <a:gd name="connsiteY6" fmla="*/ 5000930 h 5429985"/>
              <a:gd name="connsiteX7" fmla="*/ 6013614 w 6621089"/>
              <a:gd name="connsiteY7" fmla="*/ 4973221 h 5429985"/>
              <a:gd name="connsiteX8" fmla="*/ 5930487 w 6621089"/>
              <a:gd name="connsiteY8" fmla="*/ 696784 h 5429985"/>
              <a:gd name="connsiteX9" fmla="*/ 693468 w 6621089"/>
              <a:gd name="connsiteY9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2722913 w 6621089"/>
              <a:gd name="connsiteY2" fmla="*/ 1200027 h 5429985"/>
              <a:gd name="connsiteX3" fmla="*/ 1985519 w 6621089"/>
              <a:gd name="connsiteY3" fmla="*/ 1773349 h 5429985"/>
              <a:gd name="connsiteX4" fmla="*/ 1374263 w 6621089"/>
              <a:gd name="connsiteY4" fmla="*/ 1471600 h 5429985"/>
              <a:gd name="connsiteX5" fmla="*/ 119416 w 6621089"/>
              <a:gd name="connsiteY5" fmla="*/ 2244774 h 5429985"/>
              <a:gd name="connsiteX6" fmla="*/ 887432 w 6621089"/>
              <a:gd name="connsiteY6" fmla="*/ 5000930 h 5429985"/>
              <a:gd name="connsiteX7" fmla="*/ 6013614 w 6621089"/>
              <a:gd name="connsiteY7" fmla="*/ 4973221 h 5429985"/>
              <a:gd name="connsiteX8" fmla="*/ 5930487 w 6621089"/>
              <a:gd name="connsiteY8" fmla="*/ 696784 h 5429985"/>
              <a:gd name="connsiteX9" fmla="*/ 693468 w 6621089"/>
              <a:gd name="connsiteY9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1985519 w 6621089"/>
              <a:gd name="connsiteY2" fmla="*/ 1773349 h 5429985"/>
              <a:gd name="connsiteX3" fmla="*/ 1374263 w 6621089"/>
              <a:gd name="connsiteY3" fmla="*/ 1471600 h 5429985"/>
              <a:gd name="connsiteX4" fmla="*/ 119416 w 6621089"/>
              <a:gd name="connsiteY4" fmla="*/ 2244774 h 5429985"/>
              <a:gd name="connsiteX5" fmla="*/ 887432 w 6621089"/>
              <a:gd name="connsiteY5" fmla="*/ 5000930 h 5429985"/>
              <a:gd name="connsiteX6" fmla="*/ 6013614 w 6621089"/>
              <a:gd name="connsiteY6" fmla="*/ 4973221 h 5429985"/>
              <a:gd name="connsiteX7" fmla="*/ 5930487 w 6621089"/>
              <a:gd name="connsiteY7" fmla="*/ 696784 h 5429985"/>
              <a:gd name="connsiteX8" fmla="*/ 693468 w 6621089"/>
              <a:gd name="connsiteY8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1374263 w 6621089"/>
              <a:gd name="connsiteY2" fmla="*/ 1471600 h 5429985"/>
              <a:gd name="connsiteX3" fmla="*/ 119416 w 6621089"/>
              <a:gd name="connsiteY3" fmla="*/ 2244774 h 5429985"/>
              <a:gd name="connsiteX4" fmla="*/ 887432 w 6621089"/>
              <a:gd name="connsiteY4" fmla="*/ 5000930 h 5429985"/>
              <a:gd name="connsiteX5" fmla="*/ 6013614 w 6621089"/>
              <a:gd name="connsiteY5" fmla="*/ 4973221 h 5429985"/>
              <a:gd name="connsiteX6" fmla="*/ 5930487 w 6621089"/>
              <a:gd name="connsiteY6" fmla="*/ 696784 h 5429985"/>
              <a:gd name="connsiteX7" fmla="*/ 693468 w 6621089"/>
              <a:gd name="connsiteY7" fmla="*/ 77948 h 5429985"/>
              <a:gd name="connsiteX0" fmla="*/ 693468 w 6621089"/>
              <a:gd name="connsiteY0" fmla="*/ 77948 h 5429985"/>
              <a:gd name="connsiteX1" fmla="*/ 83826 w 6621089"/>
              <a:gd name="connsiteY1" fmla="*/ 1471600 h 5429985"/>
              <a:gd name="connsiteX2" fmla="*/ 119416 w 6621089"/>
              <a:gd name="connsiteY2" fmla="*/ 2244774 h 5429985"/>
              <a:gd name="connsiteX3" fmla="*/ 887432 w 6621089"/>
              <a:gd name="connsiteY3" fmla="*/ 5000930 h 5429985"/>
              <a:gd name="connsiteX4" fmla="*/ 6013614 w 6621089"/>
              <a:gd name="connsiteY4" fmla="*/ 4973221 h 5429985"/>
              <a:gd name="connsiteX5" fmla="*/ 5930487 w 6621089"/>
              <a:gd name="connsiteY5" fmla="*/ 696784 h 5429985"/>
              <a:gd name="connsiteX6" fmla="*/ 693468 w 6621089"/>
              <a:gd name="connsiteY6" fmla="*/ 77948 h 5429985"/>
              <a:gd name="connsiteX0" fmla="*/ 666834 w 6594455"/>
              <a:gd name="connsiteY0" fmla="*/ 77948 h 5429985"/>
              <a:gd name="connsiteX1" fmla="*/ 92782 w 6594455"/>
              <a:gd name="connsiteY1" fmla="*/ 2244774 h 5429985"/>
              <a:gd name="connsiteX2" fmla="*/ 860798 w 6594455"/>
              <a:gd name="connsiteY2" fmla="*/ 5000930 h 5429985"/>
              <a:gd name="connsiteX3" fmla="*/ 5986980 w 6594455"/>
              <a:gd name="connsiteY3" fmla="*/ 4973221 h 5429985"/>
              <a:gd name="connsiteX4" fmla="*/ 5903853 w 6594455"/>
              <a:gd name="connsiteY4" fmla="*/ 696784 h 5429985"/>
              <a:gd name="connsiteX5" fmla="*/ 666834 w 6594455"/>
              <a:gd name="connsiteY5" fmla="*/ 77948 h 542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4455" h="5429985">
                <a:moveTo>
                  <a:pt x="666834" y="77948"/>
                </a:moveTo>
                <a:cubicBezTo>
                  <a:pt x="-301678" y="335946"/>
                  <a:pt x="60455" y="1424277"/>
                  <a:pt x="92782" y="2244774"/>
                </a:cubicBezTo>
                <a:cubicBezTo>
                  <a:pt x="125109" y="3065271"/>
                  <a:pt x="-121568" y="4546189"/>
                  <a:pt x="860798" y="5000930"/>
                </a:cubicBezTo>
                <a:cubicBezTo>
                  <a:pt x="1843164" y="5455671"/>
                  <a:pt x="5146471" y="5690579"/>
                  <a:pt x="5986980" y="4973221"/>
                </a:cubicBezTo>
                <a:cubicBezTo>
                  <a:pt x="6827489" y="4255863"/>
                  <a:pt x="6792083" y="1511123"/>
                  <a:pt x="5903853" y="696784"/>
                </a:cubicBezTo>
                <a:cubicBezTo>
                  <a:pt x="5015623" y="-117555"/>
                  <a:pt x="1641277" y="-51188"/>
                  <a:pt x="666834" y="77948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E996219-6D06-4E39-B4F0-423F7BB5D0DB}"/>
              </a:ext>
            </a:extLst>
          </p:cNvPr>
          <p:cNvSpPr/>
          <p:nvPr/>
        </p:nvSpPr>
        <p:spPr>
          <a:xfrm>
            <a:off x="1961874" y="2747002"/>
            <a:ext cx="4244581" cy="1586880"/>
          </a:xfrm>
          <a:custGeom>
            <a:avLst/>
            <a:gdLst>
              <a:gd name="connsiteX0" fmla="*/ 975290 w 4244581"/>
              <a:gd name="connsiteY0" fmla="*/ 5434 h 1586880"/>
              <a:gd name="connsiteX1" fmla="*/ 23944 w 4244581"/>
              <a:gd name="connsiteY1" fmla="*/ 485725 h 1586880"/>
              <a:gd name="connsiteX2" fmla="*/ 319508 w 4244581"/>
              <a:gd name="connsiteY2" fmla="*/ 1178453 h 1586880"/>
              <a:gd name="connsiteX3" fmla="*/ 688962 w 4244581"/>
              <a:gd name="connsiteY3" fmla="*/ 1169216 h 1586880"/>
              <a:gd name="connsiteX4" fmla="*/ 947581 w 4244581"/>
              <a:gd name="connsiteY4" fmla="*/ 1344707 h 1586880"/>
              <a:gd name="connsiteX5" fmla="*/ 1104599 w 4244581"/>
              <a:gd name="connsiteY5" fmla="*/ 1353943 h 1586880"/>
              <a:gd name="connsiteX6" fmla="*/ 1409399 w 4244581"/>
              <a:gd name="connsiteY6" fmla="*/ 1372416 h 1586880"/>
              <a:gd name="connsiteX7" fmla="*/ 1584890 w 4244581"/>
              <a:gd name="connsiteY7" fmla="*/ 1298525 h 1586880"/>
              <a:gd name="connsiteX8" fmla="*/ 1834271 w 4244581"/>
              <a:gd name="connsiteY8" fmla="*/ 1344707 h 1586880"/>
              <a:gd name="connsiteX9" fmla="*/ 2083653 w 4244581"/>
              <a:gd name="connsiteY9" fmla="*/ 1510962 h 1586880"/>
              <a:gd name="connsiteX10" fmla="*/ 2203726 w 4244581"/>
              <a:gd name="connsiteY10" fmla="*/ 1584853 h 1586880"/>
              <a:gd name="connsiteX11" fmla="*/ 2369981 w 4244581"/>
              <a:gd name="connsiteY11" fmla="*/ 1437071 h 1586880"/>
              <a:gd name="connsiteX12" fmla="*/ 2517762 w 4244581"/>
              <a:gd name="connsiteY12" fmla="*/ 1381653 h 1586880"/>
              <a:gd name="connsiteX13" fmla="*/ 2684017 w 4244581"/>
              <a:gd name="connsiteY13" fmla="*/ 1400125 h 1586880"/>
              <a:gd name="connsiteX14" fmla="*/ 2887217 w 4244581"/>
              <a:gd name="connsiteY14" fmla="*/ 1132271 h 1586880"/>
              <a:gd name="connsiteX15" fmla="*/ 3561471 w 4244581"/>
              <a:gd name="connsiteY15" fmla="*/ 1104562 h 1586880"/>
              <a:gd name="connsiteX16" fmla="*/ 3940162 w 4244581"/>
              <a:gd name="connsiteY16" fmla="*/ 864416 h 1586880"/>
              <a:gd name="connsiteX17" fmla="*/ 4235726 w 4244581"/>
              <a:gd name="connsiteY17" fmla="*/ 485725 h 1586880"/>
              <a:gd name="connsiteX18" fmla="*/ 4078708 w 4244581"/>
              <a:gd name="connsiteY18" fmla="*/ 217871 h 1586880"/>
              <a:gd name="connsiteX19" fmla="*/ 3228962 w 4244581"/>
              <a:gd name="connsiteY19" fmla="*/ 79325 h 1586880"/>
              <a:gd name="connsiteX20" fmla="*/ 2342271 w 4244581"/>
              <a:gd name="connsiteY20" fmla="*/ 245580 h 1586880"/>
              <a:gd name="connsiteX21" fmla="*/ 1307799 w 4244581"/>
              <a:gd name="connsiteY21" fmla="*/ 227107 h 1586880"/>
              <a:gd name="connsiteX22" fmla="*/ 975290 w 4244581"/>
              <a:gd name="connsiteY22" fmla="*/ 5434 h 158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44581" h="1586880">
                <a:moveTo>
                  <a:pt x="975290" y="5434"/>
                </a:moveTo>
                <a:cubicBezTo>
                  <a:pt x="761314" y="48537"/>
                  <a:pt x="133241" y="290222"/>
                  <a:pt x="23944" y="485725"/>
                </a:cubicBezTo>
                <a:cubicBezTo>
                  <a:pt x="-85353" y="681228"/>
                  <a:pt x="208672" y="1064538"/>
                  <a:pt x="319508" y="1178453"/>
                </a:cubicBezTo>
                <a:cubicBezTo>
                  <a:pt x="430344" y="1292368"/>
                  <a:pt x="584283" y="1141507"/>
                  <a:pt x="688962" y="1169216"/>
                </a:cubicBezTo>
                <a:cubicBezTo>
                  <a:pt x="793641" y="1196925"/>
                  <a:pt x="878308" y="1313919"/>
                  <a:pt x="947581" y="1344707"/>
                </a:cubicBezTo>
                <a:cubicBezTo>
                  <a:pt x="1016854" y="1375495"/>
                  <a:pt x="1104599" y="1353943"/>
                  <a:pt x="1104599" y="1353943"/>
                </a:cubicBezTo>
                <a:cubicBezTo>
                  <a:pt x="1181569" y="1358561"/>
                  <a:pt x="1329351" y="1381652"/>
                  <a:pt x="1409399" y="1372416"/>
                </a:cubicBezTo>
                <a:cubicBezTo>
                  <a:pt x="1489447" y="1363180"/>
                  <a:pt x="1514078" y="1303143"/>
                  <a:pt x="1584890" y="1298525"/>
                </a:cubicBezTo>
                <a:cubicBezTo>
                  <a:pt x="1655702" y="1293907"/>
                  <a:pt x="1751144" y="1309301"/>
                  <a:pt x="1834271" y="1344707"/>
                </a:cubicBezTo>
                <a:cubicBezTo>
                  <a:pt x="1917398" y="1380113"/>
                  <a:pt x="2022077" y="1470938"/>
                  <a:pt x="2083653" y="1510962"/>
                </a:cubicBezTo>
                <a:cubicBezTo>
                  <a:pt x="2145229" y="1550986"/>
                  <a:pt x="2156005" y="1597168"/>
                  <a:pt x="2203726" y="1584853"/>
                </a:cubicBezTo>
                <a:cubicBezTo>
                  <a:pt x="2251447" y="1572538"/>
                  <a:pt x="2317642" y="1470938"/>
                  <a:pt x="2369981" y="1437071"/>
                </a:cubicBezTo>
                <a:cubicBezTo>
                  <a:pt x="2422320" y="1403204"/>
                  <a:pt x="2465423" y="1387811"/>
                  <a:pt x="2517762" y="1381653"/>
                </a:cubicBezTo>
                <a:cubicBezTo>
                  <a:pt x="2570101" y="1375495"/>
                  <a:pt x="2622441" y="1441689"/>
                  <a:pt x="2684017" y="1400125"/>
                </a:cubicBezTo>
                <a:cubicBezTo>
                  <a:pt x="2745593" y="1358561"/>
                  <a:pt x="2740975" y="1181531"/>
                  <a:pt x="2887217" y="1132271"/>
                </a:cubicBezTo>
                <a:cubicBezTo>
                  <a:pt x="3033459" y="1083011"/>
                  <a:pt x="3385980" y="1149204"/>
                  <a:pt x="3561471" y="1104562"/>
                </a:cubicBezTo>
                <a:cubicBezTo>
                  <a:pt x="3736962" y="1059920"/>
                  <a:pt x="3827786" y="967556"/>
                  <a:pt x="3940162" y="864416"/>
                </a:cubicBezTo>
                <a:cubicBezTo>
                  <a:pt x="4052538" y="761277"/>
                  <a:pt x="4212635" y="593482"/>
                  <a:pt x="4235726" y="485725"/>
                </a:cubicBezTo>
                <a:cubicBezTo>
                  <a:pt x="4258817" y="377968"/>
                  <a:pt x="4246502" y="285604"/>
                  <a:pt x="4078708" y="217871"/>
                </a:cubicBezTo>
                <a:cubicBezTo>
                  <a:pt x="3910914" y="150138"/>
                  <a:pt x="3518368" y="74707"/>
                  <a:pt x="3228962" y="79325"/>
                </a:cubicBezTo>
                <a:cubicBezTo>
                  <a:pt x="2939556" y="83943"/>
                  <a:pt x="2662465" y="220950"/>
                  <a:pt x="2342271" y="245580"/>
                </a:cubicBezTo>
                <a:cubicBezTo>
                  <a:pt x="2022077" y="270210"/>
                  <a:pt x="1532550" y="265592"/>
                  <a:pt x="1307799" y="227107"/>
                </a:cubicBezTo>
                <a:cubicBezTo>
                  <a:pt x="1083048" y="188622"/>
                  <a:pt x="1189266" y="-37669"/>
                  <a:pt x="975290" y="5434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9505E2-BF83-49A9-BAC6-51044BCE41D3}"/>
              </a:ext>
            </a:extLst>
          </p:cNvPr>
          <p:cNvSpPr txBox="1"/>
          <p:nvPr/>
        </p:nvSpPr>
        <p:spPr>
          <a:xfrm>
            <a:off x="3518549" y="4584138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$/km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9DE0E-E58B-43FF-BC50-82DD814D07A8}"/>
              </a:ext>
            </a:extLst>
          </p:cNvPr>
          <p:cNvSpPr txBox="1"/>
          <p:nvPr/>
        </p:nvSpPr>
        <p:spPr>
          <a:xfrm>
            <a:off x="2902815" y="3240821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$$/km</a:t>
            </a:r>
            <a:endParaRPr lang="en-US" sz="2400" b="1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BD2E7FFA-71B0-48D5-9DC0-644A842089D8}"/>
              </a:ext>
            </a:extLst>
          </p:cNvPr>
          <p:cNvSpPr/>
          <p:nvPr/>
        </p:nvSpPr>
        <p:spPr>
          <a:xfrm>
            <a:off x="2535276" y="2760310"/>
            <a:ext cx="1361370" cy="1362664"/>
          </a:xfrm>
          <a:custGeom>
            <a:avLst/>
            <a:gdLst>
              <a:gd name="connsiteX0" fmla="*/ 322224 w 1361370"/>
              <a:gd name="connsiteY0" fmla="*/ 2518 h 1363241"/>
              <a:gd name="connsiteX1" fmla="*/ 198399 w 1361370"/>
              <a:gd name="connsiteY1" fmla="*/ 183493 h 1363241"/>
              <a:gd name="connsiteX2" fmla="*/ 398424 w 1361370"/>
              <a:gd name="connsiteY2" fmla="*/ 440668 h 1363241"/>
              <a:gd name="connsiteX3" fmla="*/ 207924 w 1361370"/>
              <a:gd name="connsiteY3" fmla="*/ 450193 h 1363241"/>
              <a:gd name="connsiteX4" fmla="*/ 26949 w 1361370"/>
              <a:gd name="connsiteY4" fmla="*/ 526393 h 1363241"/>
              <a:gd name="connsiteX5" fmla="*/ 26949 w 1361370"/>
              <a:gd name="connsiteY5" fmla="*/ 1021693 h 1363241"/>
              <a:gd name="connsiteX6" fmla="*/ 274599 w 1361370"/>
              <a:gd name="connsiteY6" fmla="*/ 1202668 h 1363241"/>
              <a:gd name="connsiteX7" fmla="*/ 407949 w 1361370"/>
              <a:gd name="connsiteY7" fmla="*/ 1336018 h 1363241"/>
              <a:gd name="connsiteX8" fmla="*/ 798474 w 1361370"/>
              <a:gd name="connsiteY8" fmla="*/ 1259818 h 1363241"/>
              <a:gd name="connsiteX9" fmla="*/ 1274724 w 1361370"/>
              <a:gd name="connsiteY9" fmla="*/ 1307443 h 1363241"/>
              <a:gd name="connsiteX10" fmla="*/ 1303299 w 1361370"/>
              <a:gd name="connsiteY10" fmla="*/ 354943 h 1363241"/>
              <a:gd name="connsiteX11" fmla="*/ 665124 w 1361370"/>
              <a:gd name="connsiteY11" fmla="*/ 316843 h 1363241"/>
              <a:gd name="connsiteX12" fmla="*/ 322224 w 1361370"/>
              <a:gd name="connsiteY12" fmla="*/ 2518 h 1363241"/>
              <a:gd name="connsiteX0" fmla="*/ 322224 w 1361370"/>
              <a:gd name="connsiteY0" fmla="*/ 1941 h 1362664"/>
              <a:gd name="connsiteX1" fmla="*/ 198399 w 1361370"/>
              <a:gd name="connsiteY1" fmla="*/ 182916 h 1362664"/>
              <a:gd name="connsiteX2" fmla="*/ 398424 w 1361370"/>
              <a:gd name="connsiteY2" fmla="*/ 440091 h 1362664"/>
              <a:gd name="connsiteX3" fmla="*/ 207924 w 1361370"/>
              <a:gd name="connsiteY3" fmla="*/ 449616 h 1362664"/>
              <a:gd name="connsiteX4" fmla="*/ 26949 w 1361370"/>
              <a:gd name="connsiteY4" fmla="*/ 525816 h 1362664"/>
              <a:gd name="connsiteX5" fmla="*/ 26949 w 1361370"/>
              <a:gd name="connsiteY5" fmla="*/ 1021116 h 1362664"/>
              <a:gd name="connsiteX6" fmla="*/ 274599 w 1361370"/>
              <a:gd name="connsiteY6" fmla="*/ 1202091 h 1362664"/>
              <a:gd name="connsiteX7" fmla="*/ 407949 w 1361370"/>
              <a:gd name="connsiteY7" fmla="*/ 1335441 h 1362664"/>
              <a:gd name="connsiteX8" fmla="*/ 798474 w 1361370"/>
              <a:gd name="connsiteY8" fmla="*/ 1259241 h 1362664"/>
              <a:gd name="connsiteX9" fmla="*/ 1274724 w 1361370"/>
              <a:gd name="connsiteY9" fmla="*/ 1306866 h 1362664"/>
              <a:gd name="connsiteX10" fmla="*/ 1303299 w 1361370"/>
              <a:gd name="connsiteY10" fmla="*/ 354366 h 1362664"/>
              <a:gd name="connsiteX11" fmla="*/ 702069 w 1361370"/>
              <a:gd name="connsiteY11" fmla="*/ 297793 h 1362664"/>
              <a:gd name="connsiteX12" fmla="*/ 322224 w 1361370"/>
              <a:gd name="connsiteY12" fmla="*/ 1941 h 1362664"/>
              <a:gd name="connsiteX0" fmla="*/ 322224 w 1361370"/>
              <a:gd name="connsiteY0" fmla="*/ 1941 h 1362664"/>
              <a:gd name="connsiteX1" fmla="*/ 198399 w 1361370"/>
              <a:gd name="connsiteY1" fmla="*/ 182916 h 1362664"/>
              <a:gd name="connsiteX2" fmla="*/ 398424 w 1361370"/>
              <a:gd name="connsiteY2" fmla="*/ 440091 h 1362664"/>
              <a:gd name="connsiteX3" fmla="*/ 207924 w 1361370"/>
              <a:gd name="connsiteY3" fmla="*/ 449616 h 1362664"/>
              <a:gd name="connsiteX4" fmla="*/ 26949 w 1361370"/>
              <a:gd name="connsiteY4" fmla="*/ 525816 h 1362664"/>
              <a:gd name="connsiteX5" fmla="*/ 26949 w 1361370"/>
              <a:gd name="connsiteY5" fmla="*/ 1021116 h 1362664"/>
              <a:gd name="connsiteX6" fmla="*/ 274599 w 1361370"/>
              <a:gd name="connsiteY6" fmla="*/ 1202091 h 1362664"/>
              <a:gd name="connsiteX7" fmla="*/ 407949 w 1361370"/>
              <a:gd name="connsiteY7" fmla="*/ 1335441 h 1362664"/>
              <a:gd name="connsiteX8" fmla="*/ 798474 w 1361370"/>
              <a:gd name="connsiteY8" fmla="*/ 1259241 h 1362664"/>
              <a:gd name="connsiteX9" fmla="*/ 1274724 w 1361370"/>
              <a:gd name="connsiteY9" fmla="*/ 1306866 h 1362664"/>
              <a:gd name="connsiteX10" fmla="*/ 1303299 w 1361370"/>
              <a:gd name="connsiteY10" fmla="*/ 354366 h 1362664"/>
              <a:gd name="connsiteX11" fmla="*/ 702069 w 1361370"/>
              <a:gd name="connsiteY11" fmla="*/ 297793 h 1362664"/>
              <a:gd name="connsiteX12" fmla="*/ 322224 w 1361370"/>
              <a:gd name="connsiteY12" fmla="*/ 1941 h 136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1370" h="1362664">
                <a:moveTo>
                  <a:pt x="322224" y="1941"/>
                </a:moveTo>
                <a:cubicBezTo>
                  <a:pt x="238279" y="-17205"/>
                  <a:pt x="185699" y="109891"/>
                  <a:pt x="198399" y="182916"/>
                </a:cubicBezTo>
                <a:cubicBezTo>
                  <a:pt x="211099" y="255941"/>
                  <a:pt x="396837" y="395641"/>
                  <a:pt x="398424" y="440091"/>
                </a:cubicBezTo>
                <a:cubicBezTo>
                  <a:pt x="400012" y="484541"/>
                  <a:pt x="269836" y="435329"/>
                  <a:pt x="207924" y="449616"/>
                </a:cubicBezTo>
                <a:cubicBezTo>
                  <a:pt x="146012" y="463903"/>
                  <a:pt x="57112" y="430566"/>
                  <a:pt x="26949" y="525816"/>
                </a:cubicBezTo>
                <a:cubicBezTo>
                  <a:pt x="-3214" y="621066"/>
                  <a:pt x="-14326" y="908404"/>
                  <a:pt x="26949" y="1021116"/>
                </a:cubicBezTo>
                <a:cubicBezTo>
                  <a:pt x="68224" y="1133828"/>
                  <a:pt x="211099" y="1149704"/>
                  <a:pt x="274599" y="1202091"/>
                </a:cubicBezTo>
                <a:cubicBezTo>
                  <a:pt x="338099" y="1254478"/>
                  <a:pt x="320637" y="1325916"/>
                  <a:pt x="407949" y="1335441"/>
                </a:cubicBezTo>
                <a:cubicBezTo>
                  <a:pt x="495261" y="1344966"/>
                  <a:pt x="654012" y="1264003"/>
                  <a:pt x="798474" y="1259241"/>
                </a:cubicBezTo>
                <a:cubicBezTo>
                  <a:pt x="942936" y="1254479"/>
                  <a:pt x="1190587" y="1457678"/>
                  <a:pt x="1274724" y="1306866"/>
                </a:cubicBezTo>
                <a:cubicBezTo>
                  <a:pt x="1358861" y="1156054"/>
                  <a:pt x="1404899" y="519466"/>
                  <a:pt x="1303299" y="354366"/>
                </a:cubicBezTo>
                <a:cubicBezTo>
                  <a:pt x="1201699" y="189266"/>
                  <a:pt x="849995" y="395063"/>
                  <a:pt x="702069" y="297793"/>
                </a:cubicBezTo>
                <a:cubicBezTo>
                  <a:pt x="554143" y="200523"/>
                  <a:pt x="406169" y="21087"/>
                  <a:pt x="322224" y="1941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59C1EBD-C3A3-4827-897E-D97BB964BE50}"/>
              </a:ext>
            </a:extLst>
          </p:cNvPr>
          <p:cNvSpPr/>
          <p:nvPr/>
        </p:nvSpPr>
        <p:spPr>
          <a:xfrm>
            <a:off x="3890176" y="2905898"/>
            <a:ext cx="2338727" cy="1392443"/>
          </a:xfrm>
          <a:custGeom>
            <a:avLst/>
            <a:gdLst>
              <a:gd name="connsiteX0" fmla="*/ 24599 w 2338727"/>
              <a:gd name="connsiteY0" fmla="*/ 132577 h 1392443"/>
              <a:gd name="connsiteX1" fmla="*/ 53174 w 2338727"/>
              <a:gd name="connsiteY1" fmla="*/ 742177 h 1392443"/>
              <a:gd name="connsiteX2" fmla="*/ 5549 w 2338727"/>
              <a:gd name="connsiteY2" fmla="*/ 1142227 h 1392443"/>
              <a:gd name="connsiteX3" fmla="*/ 205574 w 2338727"/>
              <a:gd name="connsiteY3" fmla="*/ 1389877 h 1392443"/>
              <a:gd name="connsiteX4" fmla="*/ 434174 w 2338727"/>
              <a:gd name="connsiteY4" fmla="*/ 1266052 h 1392443"/>
              <a:gd name="connsiteX5" fmla="*/ 605624 w 2338727"/>
              <a:gd name="connsiteY5" fmla="*/ 1180327 h 1392443"/>
              <a:gd name="connsiteX6" fmla="*/ 824699 w 2338727"/>
              <a:gd name="connsiteY6" fmla="*/ 1170802 h 1392443"/>
              <a:gd name="connsiteX7" fmla="*/ 948524 w 2338727"/>
              <a:gd name="connsiteY7" fmla="*/ 942202 h 1392443"/>
              <a:gd name="connsiteX8" fmla="*/ 1558124 w 2338727"/>
              <a:gd name="connsiteY8" fmla="*/ 942202 h 1392443"/>
              <a:gd name="connsiteX9" fmla="*/ 2167724 w 2338727"/>
              <a:gd name="connsiteY9" fmla="*/ 523102 h 1392443"/>
              <a:gd name="connsiteX10" fmla="*/ 2310599 w 2338727"/>
              <a:gd name="connsiteY10" fmla="*/ 284977 h 1392443"/>
              <a:gd name="connsiteX11" fmla="*/ 1700999 w 2338727"/>
              <a:gd name="connsiteY11" fmla="*/ 8752 h 1392443"/>
              <a:gd name="connsiteX12" fmla="*/ 1177124 w 2338727"/>
              <a:gd name="connsiteY12" fmla="*/ 84952 h 1392443"/>
              <a:gd name="connsiteX13" fmla="*/ 1358099 w 2338727"/>
              <a:gd name="connsiteY13" fmla="*/ 246877 h 1392443"/>
              <a:gd name="connsiteX14" fmla="*/ 1129499 w 2338727"/>
              <a:gd name="connsiteY14" fmla="*/ 265927 h 1392443"/>
              <a:gd name="connsiteX15" fmla="*/ 996149 w 2338727"/>
              <a:gd name="connsiteY15" fmla="*/ 104002 h 1392443"/>
              <a:gd name="connsiteX16" fmla="*/ 634199 w 2338727"/>
              <a:gd name="connsiteY16" fmla="*/ 161152 h 1392443"/>
              <a:gd name="connsiteX17" fmla="*/ 310349 w 2338727"/>
              <a:gd name="connsiteY17" fmla="*/ 132577 h 1392443"/>
              <a:gd name="connsiteX18" fmla="*/ 24599 w 2338727"/>
              <a:gd name="connsiteY18" fmla="*/ 132577 h 13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8727" h="1392443">
                <a:moveTo>
                  <a:pt x="24599" y="132577"/>
                </a:moveTo>
                <a:cubicBezTo>
                  <a:pt x="-18264" y="234177"/>
                  <a:pt x="56349" y="573902"/>
                  <a:pt x="53174" y="742177"/>
                </a:cubicBezTo>
                <a:cubicBezTo>
                  <a:pt x="49999" y="910452"/>
                  <a:pt x="-19851" y="1034277"/>
                  <a:pt x="5549" y="1142227"/>
                </a:cubicBezTo>
                <a:cubicBezTo>
                  <a:pt x="30949" y="1250177"/>
                  <a:pt x="134137" y="1369240"/>
                  <a:pt x="205574" y="1389877"/>
                </a:cubicBezTo>
                <a:cubicBezTo>
                  <a:pt x="277011" y="1410514"/>
                  <a:pt x="367499" y="1300977"/>
                  <a:pt x="434174" y="1266052"/>
                </a:cubicBezTo>
                <a:cubicBezTo>
                  <a:pt x="500849" y="1231127"/>
                  <a:pt x="540537" y="1196202"/>
                  <a:pt x="605624" y="1180327"/>
                </a:cubicBezTo>
                <a:cubicBezTo>
                  <a:pt x="670711" y="1164452"/>
                  <a:pt x="767549" y="1210490"/>
                  <a:pt x="824699" y="1170802"/>
                </a:cubicBezTo>
                <a:cubicBezTo>
                  <a:pt x="881849" y="1131115"/>
                  <a:pt x="826287" y="980302"/>
                  <a:pt x="948524" y="942202"/>
                </a:cubicBezTo>
                <a:cubicBezTo>
                  <a:pt x="1070761" y="904102"/>
                  <a:pt x="1354924" y="1012052"/>
                  <a:pt x="1558124" y="942202"/>
                </a:cubicBezTo>
                <a:cubicBezTo>
                  <a:pt x="1761324" y="872352"/>
                  <a:pt x="2042312" y="632639"/>
                  <a:pt x="2167724" y="523102"/>
                </a:cubicBezTo>
                <a:cubicBezTo>
                  <a:pt x="2293136" y="413565"/>
                  <a:pt x="2388386" y="370702"/>
                  <a:pt x="2310599" y="284977"/>
                </a:cubicBezTo>
                <a:cubicBezTo>
                  <a:pt x="2232812" y="199252"/>
                  <a:pt x="1889911" y="42089"/>
                  <a:pt x="1700999" y="8752"/>
                </a:cubicBezTo>
                <a:cubicBezTo>
                  <a:pt x="1512087" y="-24585"/>
                  <a:pt x="1234274" y="45264"/>
                  <a:pt x="1177124" y="84952"/>
                </a:cubicBezTo>
                <a:cubicBezTo>
                  <a:pt x="1119974" y="124639"/>
                  <a:pt x="1366037" y="216714"/>
                  <a:pt x="1358099" y="246877"/>
                </a:cubicBezTo>
                <a:cubicBezTo>
                  <a:pt x="1350161" y="277040"/>
                  <a:pt x="1189824" y="289739"/>
                  <a:pt x="1129499" y="265927"/>
                </a:cubicBezTo>
                <a:cubicBezTo>
                  <a:pt x="1069174" y="242115"/>
                  <a:pt x="1078699" y="121464"/>
                  <a:pt x="996149" y="104002"/>
                </a:cubicBezTo>
                <a:cubicBezTo>
                  <a:pt x="913599" y="86540"/>
                  <a:pt x="748499" y="156389"/>
                  <a:pt x="634199" y="161152"/>
                </a:cubicBezTo>
                <a:cubicBezTo>
                  <a:pt x="519899" y="165915"/>
                  <a:pt x="410361" y="137339"/>
                  <a:pt x="310349" y="132577"/>
                </a:cubicBezTo>
                <a:cubicBezTo>
                  <a:pt x="210337" y="127815"/>
                  <a:pt x="67462" y="30977"/>
                  <a:pt x="24599" y="132577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382706A-34C6-4548-9A88-D80392A9A676}"/>
              </a:ext>
            </a:extLst>
          </p:cNvPr>
          <p:cNvSpPr/>
          <p:nvPr/>
        </p:nvSpPr>
        <p:spPr>
          <a:xfrm>
            <a:off x="2405932" y="2365124"/>
            <a:ext cx="1478536" cy="620259"/>
          </a:xfrm>
          <a:custGeom>
            <a:avLst/>
            <a:gdLst>
              <a:gd name="connsiteX0" fmla="*/ 41797 w 1449765"/>
              <a:gd name="connsiteY0" fmla="*/ 74541 h 583425"/>
              <a:gd name="connsiteX1" fmla="*/ 356122 w 1449765"/>
              <a:gd name="connsiteY1" fmla="*/ 274566 h 583425"/>
              <a:gd name="connsiteX2" fmla="*/ 699022 w 1449765"/>
              <a:gd name="connsiteY2" fmla="*/ 455541 h 583425"/>
              <a:gd name="connsiteX3" fmla="*/ 927622 w 1449765"/>
              <a:gd name="connsiteY3" fmla="*/ 426966 h 583425"/>
              <a:gd name="connsiteX4" fmla="*/ 1318147 w 1449765"/>
              <a:gd name="connsiteY4" fmla="*/ 569841 h 583425"/>
              <a:gd name="connsiteX5" fmla="*/ 1346722 w 1449765"/>
              <a:gd name="connsiteY5" fmla="*/ 36441 h 583425"/>
              <a:gd name="connsiteX6" fmla="*/ 41797 w 1449765"/>
              <a:gd name="connsiteY6" fmla="*/ 74541 h 583425"/>
              <a:gd name="connsiteX0" fmla="*/ 41797 w 1449765"/>
              <a:gd name="connsiteY0" fmla="*/ 61218 h 589152"/>
              <a:gd name="connsiteX1" fmla="*/ 356122 w 1449765"/>
              <a:gd name="connsiteY1" fmla="*/ 280293 h 589152"/>
              <a:gd name="connsiteX2" fmla="*/ 699022 w 1449765"/>
              <a:gd name="connsiteY2" fmla="*/ 461268 h 589152"/>
              <a:gd name="connsiteX3" fmla="*/ 927622 w 1449765"/>
              <a:gd name="connsiteY3" fmla="*/ 432693 h 589152"/>
              <a:gd name="connsiteX4" fmla="*/ 1318147 w 1449765"/>
              <a:gd name="connsiteY4" fmla="*/ 575568 h 589152"/>
              <a:gd name="connsiteX5" fmla="*/ 1346722 w 1449765"/>
              <a:gd name="connsiteY5" fmla="*/ 42168 h 589152"/>
              <a:gd name="connsiteX6" fmla="*/ 41797 w 1449765"/>
              <a:gd name="connsiteY6" fmla="*/ 61218 h 589152"/>
              <a:gd name="connsiteX0" fmla="*/ 70568 w 1478536"/>
              <a:gd name="connsiteY0" fmla="*/ 92325 h 620259"/>
              <a:gd name="connsiteX1" fmla="*/ 384893 w 1478536"/>
              <a:gd name="connsiteY1" fmla="*/ 311400 h 620259"/>
              <a:gd name="connsiteX2" fmla="*/ 727793 w 1478536"/>
              <a:gd name="connsiteY2" fmla="*/ 492375 h 620259"/>
              <a:gd name="connsiteX3" fmla="*/ 956393 w 1478536"/>
              <a:gd name="connsiteY3" fmla="*/ 463800 h 620259"/>
              <a:gd name="connsiteX4" fmla="*/ 1346918 w 1478536"/>
              <a:gd name="connsiteY4" fmla="*/ 606675 h 620259"/>
              <a:gd name="connsiteX5" fmla="*/ 1375493 w 1478536"/>
              <a:gd name="connsiteY5" fmla="*/ 73275 h 620259"/>
              <a:gd name="connsiteX6" fmla="*/ 70568 w 1478536"/>
              <a:gd name="connsiteY6" fmla="*/ 92325 h 62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8536" h="620259">
                <a:moveTo>
                  <a:pt x="70568" y="92325"/>
                </a:moveTo>
                <a:cubicBezTo>
                  <a:pt x="-170732" y="227262"/>
                  <a:pt x="275356" y="244725"/>
                  <a:pt x="384893" y="311400"/>
                </a:cubicBezTo>
                <a:cubicBezTo>
                  <a:pt x="494431" y="378075"/>
                  <a:pt x="632543" y="466975"/>
                  <a:pt x="727793" y="492375"/>
                </a:cubicBezTo>
                <a:cubicBezTo>
                  <a:pt x="823043" y="517775"/>
                  <a:pt x="853206" y="444750"/>
                  <a:pt x="956393" y="463800"/>
                </a:cubicBezTo>
                <a:cubicBezTo>
                  <a:pt x="1059581" y="482850"/>
                  <a:pt x="1277068" y="671762"/>
                  <a:pt x="1346918" y="606675"/>
                </a:cubicBezTo>
                <a:cubicBezTo>
                  <a:pt x="1416768" y="541588"/>
                  <a:pt x="1588218" y="159000"/>
                  <a:pt x="1375493" y="73275"/>
                </a:cubicBezTo>
                <a:cubicBezTo>
                  <a:pt x="1162768" y="-12450"/>
                  <a:pt x="311868" y="-42612"/>
                  <a:pt x="70568" y="9232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02D9349A-4AF3-4537-B280-B3768C7E93E8}"/>
              </a:ext>
            </a:extLst>
          </p:cNvPr>
          <p:cNvSpPr/>
          <p:nvPr/>
        </p:nvSpPr>
        <p:spPr>
          <a:xfrm>
            <a:off x="2466138" y="3894528"/>
            <a:ext cx="1756636" cy="1182810"/>
          </a:xfrm>
          <a:custGeom>
            <a:avLst/>
            <a:gdLst>
              <a:gd name="connsiteX0" fmla="*/ 19888 w 2134438"/>
              <a:gd name="connsiteY0" fmla="*/ 96447 h 1182810"/>
              <a:gd name="connsiteX1" fmla="*/ 38938 w 2134438"/>
              <a:gd name="connsiteY1" fmla="*/ 944172 h 1182810"/>
              <a:gd name="connsiteX2" fmla="*/ 467563 w 2134438"/>
              <a:gd name="connsiteY2" fmla="*/ 1182297 h 1182810"/>
              <a:gd name="connsiteX3" fmla="*/ 972388 w 2134438"/>
              <a:gd name="connsiteY3" fmla="*/ 1001322 h 1182810"/>
              <a:gd name="connsiteX4" fmla="*/ 1239088 w 2134438"/>
              <a:gd name="connsiteY4" fmla="*/ 791772 h 1182810"/>
              <a:gd name="connsiteX5" fmla="*/ 1648663 w 2134438"/>
              <a:gd name="connsiteY5" fmla="*/ 582222 h 1182810"/>
              <a:gd name="connsiteX6" fmla="*/ 2134438 w 2134438"/>
              <a:gd name="connsiteY6" fmla="*/ 267897 h 1182810"/>
              <a:gd name="connsiteX7" fmla="*/ 1648663 w 2134438"/>
              <a:gd name="connsiteY7" fmla="*/ 458397 h 1182810"/>
              <a:gd name="connsiteX8" fmla="*/ 1458163 w 2134438"/>
              <a:gd name="connsiteY8" fmla="*/ 353622 h 1182810"/>
              <a:gd name="connsiteX9" fmla="*/ 1134313 w 2134438"/>
              <a:gd name="connsiteY9" fmla="*/ 248847 h 1182810"/>
              <a:gd name="connsiteX10" fmla="*/ 858088 w 2134438"/>
              <a:gd name="connsiteY10" fmla="*/ 201222 h 1182810"/>
              <a:gd name="connsiteX11" fmla="*/ 572338 w 2134438"/>
              <a:gd name="connsiteY11" fmla="*/ 248847 h 1182810"/>
              <a:gd name="connsiteX12" fmla="*/ 400888 w 2134438"/>
              <a:gd name="connsiteY12" fmla="*/ 229797 h 1182810"/>
              <a:gd name="connsiteX13" fmla="*/ 324688 w 2134438"/>
              <a:gd name="connsiteY13" fmla="*/ 115497 h 1182810"/>
              <a:gd name="connsiteX14" fmla="*/ 172288 w 2134438"/>
              <a:gd name="connsiteY14" fmla="*/ 58347 h 1182810"/>
              <a:gd name="connsiteX15" fmla="*/ 38938 w 2134438"/>
              <a:gd name="connsiteY15" fmla="*/ 10722 h 1182810"/>
              <a:gd name="connsiteX16" fmla="*/ 19888 w 2134438"/>
              <a:gd name="connsiteY16" fmla="*/ 96447 h 1182810"/>
              <a:gd name="connsiteX0" fmla="*/ 19888 w 2135204"/>
              <a:gd name="connsiteY0" fmla="*/ 96447 h 1182810"/>
              <a:gd name="connsiteX1" fmla="*/ 38938 w 2135204"/>
              <a:gd name="connsiteY1" fmla="*/ 944172 h 1182810"/>
              <a:gd name="connsiteX2" fmla="*/ 467563 w 2135204"/>
              <a:gd name="connsiteY2" fmla="*/ 1182297 h 1182810"/>
              <a:gd name="connsiteX3" fmla="*/ 972388 w 2135204"/>
              <a:gd name="connsiteY3" fmla="*/ 1001322 h 1182810"/>
              <a:gd name="connsiteX4" fmla="*/ 1239088 w 2135204"/>
              <a:gd name="connsiteY4" fmla="*/ 791772 h 1182810"/>
              <a:gd name="connsiteX5" fmla="*/ 1648663 w 2135204"/>
              <a:gd name="connsiteY5" fmla="*/ 582222 h 1182810"/>
              <a:gd name="connsiteX6" fmla="*/ 2134438 w 2135204"/>
              <a:gd name="connsiteY6" fmla="*/ 267897 h 1182810"/>
              <a:gd name="connsiteX7" fmla="*/ 1753438 w 2135204"/>
              <a:gd name="connsiteY7" fmla="*/ 429822 h 1182810"/>
              <a:gd name="connsiteX8" fmla="*/ 1458163 w 2135204"/>
              <a:gd name="connsiteY8" fmla="*/ 353622 h 1182810"/>
              <a:gd name="connsiteX9" fmla="*/ 1134313 w 2135204"/>
              <a:gd name="connsiteY9" fmla="*/ 248847 h 1182810"/>
              <a:gd name="connsiteX10" fmla="*/ 858088 w 2135204"/>
              <a:gd name="connsiteY10" fmla="*/ 201222 h 1182810"/>
              <a:gd name="connsiteX11" fmla="*/ 572338 w 2135204"/>
              <a:gd name="connsiteY11" fmla="*/ 248847 h 1182810"/>
              <a:gd name="connsiteX12" fmla="*/ 400888 w 2135204"/>
              <a:gd name="connsiteY12" fmla="*/ 229797 h 1182810"/>
              <a:gd name="connsiteX13" fmla="*/ 324688 w 2135204"/>
              <a:gd name="connsiteY13" fmla="*/ 115497 h 1182810"/>
              <a:gd name="connsiteX14" fmla="*/ 172288 w 2135204"/>
              <a:gd name="connsiteY14" fmla="*/ 58347 h 1182810"/>
              <a:gd name="connsiteX15" fmla="*/ 38938 w 2135204"/>
              <a:gd name="connsiteY15" fmla="*/ 10722 h 1182810"/>
              <a:gd name="connsiteX16" fmla="*/ 19888 w 2135204"/>
              <a:gd name="connsiteY16" fmla="*/ 96447 h 1182810"/>
              <a:gd name="connsiteX0" fmla="*/ 19888 w 2135283"/>
              <a:gd name="connsiteY0" fmla="*/ 96447 h 1182810"/>
              <a:gd name="connsiteX1" fmla="*/ 38938 w 2135283"/>
              <a:gd name="connsiteY1" fmla="*/ 944172 h 1182810"/>
              <a:gd name="connsiteX2" fmla="*/ 467563 w 2135283"/>
              <a:gd name="connsiteY2" fmla="*/ 1182297 h 1182810"/>
              <a:gd name="connsiteX3" fmla="*/ 972388 w 2135283"/>
              <a:gd name="connsiteY3" fmla="*/ 1001322 h 1182810"/>
              <a:gd name="connsiteX4" fmla="*/ 1239088 w 2135283"/>
              <a:gd name="connsiteY4" fmla="*/ 791772 h 1182810"/>
              <a:gd name="connsiteX5" fmla="*/ 1648663 w 2135283"/>
              <a:gd name="connsiteY5" fmla="*/ 582222 h 1182810"/>
              <a:gd name="connsiteX6" fmla="*/ 2134438 w 2135283"/>
              <a:gd name="connsiteY6" fmla="*/ 267897 h 1182810"/>
              <a:gd name="connsiteX7" fmla="*/ 1753438 w 2135283"/>
              <a:gd name="connsiteY7" fmla="*/ 429822 h 1182810"/>
              <a:gd name="connsiteX8" fmla="*/ 1458163 w 2135283"/>
              <a:gd name="connsiteY8" fmla="*/ 353622 h 1182810"/>
              <a:gd name="connsiteX9" fmla="*/ 1134313 w 2135283"/>
              <a:gd name="connsiteY9" fmla="*/ 248847 h 1182810"/>
              <a:gd name="connsiteX10" fmla="*/ 858088 w 2135283"/>
              <a:gd name="connsiteY10" fmla="*/ 201222 h 1182810"/>
              <a:gd name="connsiteX11" fmla="*/ 572338 w 2135283"/>
              <a:gd name="connsiteY11" fmla="*/ 248847 h 1182810"/>
              <a:gd name="connsiteX12" fmla="*/ 400888 w 2135283"/>
              <a:gd name="connsiteY12" fmla="*/ 229797 h 1182810"/>
              <a:gd name="connsiteX13" fmla="*/ 324688 w 2135283"/>
              <a:gd name="connsiteY13" fmla="*/ 115497 h 1182810"/>
              <a:gd name="connsiteX14" fmla="*/ 172288 w 2135283"/>
              <a:gd name="connsiteY14" fmla="*/ 58347 h 1182810"/>
              <a:gd name="connsiteX15" fmla="*/ 38938 w 2135283"/>
              <a:gd name="connsiteY15" fmla="*/ 10722 h 1182810"/>
              <a:gd name="connsiteX16" fmla="*/ 19888 w 2135283"/>
              <a:gd name="connsiteY16" fmla="*/ 96447 h 1182810"/>
              <a:gd name="connsiteX0" fmla="*/ 19888 w 2135604"/>
              <a:gd name="connsiteY0" fmla="*/ 96447 h 1182810"/>
              <a:gd name="connsiteX1" fmla="*/ 38938 w 2135604"/>
              <a:gd name="connsiteY1" fmla="*/ 944172 h 1182810"/>
              <a:gd name="connsiteX2" fmla="*/ 467563 w 2135604"/>
              <a:gd name="connsiteY2" fmla="*/ 1182297 h 1182810"/>
              <a:gd name="connsiteX3" fmla="*/ 972388 w 2135604"/>
              <a:gd name="connsiteY3" fmla="*/ 1001322 h 1182810"/>
              <a:gd name="connsiteX4" fmla="*/ 1239088 w 2135604"/>
              <a:gd name="connsiteY4" fmla="*/ 791772 h 1182810"/>
              <a:gd name="connsiteX5" fmla="*/ 1648663 w 2135604"/>
              <a:gd name="connsiteY5" fmla="*/ 582222 h 1182810"/>
              <a:gd name="connsiteX6" fmla="*/ 2134438 w 2135604"/>
              <a:gd name="connsiteY6" fmla="*/ 267897 h 1182810"/>
              <a:gd name="connsiteX7" fmla="*/ 1753438 w 2135604"/>
              <a:gd name="connsiteY7" fmla="*/ 429822 h 1182810"/>
              <a:gd name="connsiteX8" fmla="*/ 1458163 w 2135604"/>
              <a:gd name="connsiteY8" fmla="*/ 353622 h 1182810"/>
              <a:gd name="connsiteX9" fmla="*/ 1134313 w 2135604"/>
              <a:gd name="connsiteY9" fmla="*/ 248847 h 1182810"/>
              <a:gd name="connsiteX10" fmla="*/ 858088 w 2135604"/>
              <a:gd name="connsiteY10" fmla="*/ 201222 h 1182810"/>
              <a:gd name="connsiteX11" fmla="*/ 572338 w 2135604"/>
              <a:gd name="connsiteY11" fmla="*/ 248847 h 1182810"/>
              <a:gd name="connsiteX12" fmla="*/ 400888 w 2135604"/>
              <a:gd name="connsiteY12" fmla="*/ 229797 h 1182810"/>
              <a:gd name="connsiteX13" fmla="*/ 324688 w 2135604"/>
              <a:gd name="connsiteY13" fmla="*/ 115497 h 1182810"/>
              <a:gd name="connsiteX14" fmla="*/ 172288 w 2135604"/>
              <a:gd name="connsiteY14" fmla="*/ 58347 h 1182810"/>
              <a:gd name="connsiteX15" fmla="*/ 38938 w 2135604"/>
              <a:gd name="connsiteY15" fmla="*/ 10722 h 1182810"/>
              <a:gd name="connsiteX16" fmla="*/ 19888 w 2135604"/>
              <a:gd name="connsiteY16" fmla="*/ 96447 h 1182810"/>
              <a:gd name="connsiteX0" fmla="*/ 19888 w 2135662"/>
              <a:gd name="connsiteY0" fmla="*/ 96447 h 1182810"/>
              <a:gd name="connsiteX1" fmla="*/ 38938 w 2135662"/>
              <a:gd name="connsiteY1" fmla="*/ 944172 h 1182810"/>
              <a:gd name="connsiteX2" fmla="*/ 467563 w 2135662"/>
              <a:gd name="connsiteY2" fmla="*/ 1182297 h 1182810"/>
              <a:gd name="connsiteX3" fmla="*/ 972388 w 2135662"/>
              <a:gd name="connsiteY3" fmla="*/ 1001322 h 1182810"/>
              <a:gd name="connsiteX4" fmla="*/ 1239088 w 2135662"/>
              <a:gd name="connsiteY4" fmla="*/ 791772 h 1182810"/>
              <a:gd name="connsiteX5" fmla="*/ 1648663 w 2135662"/>
              <a:gd name="connsiteY5" fmla="*/ 582222 h 1182810"/>
              <a:gd name="connsiteX6" fmla="*/ 2134438 w 2135662"/>
              <a:gd name="connsiteY6" fmla="*/ 267897 h 1182810"/>
              <a:gd name="connsiteX7" fmla="*/ 1753438 w 2135662"/>
              <a:gd name="connsiteY7" fmla="*/ 429822 h 1182810"/>
              <a:gd name="connsiteX8" fmla="*/ 1458163 w 2135662"/>
              <a:gd name="connsiteY8" fmla="*/ 353622 h 1182810"/>
              <a:gd name="connsiteX9" fmla="*/ 1134313 w 2135662"/>
              <a:gd name="connsiteY9" fmla="*/ 248847 h 1182810"/>
              <a:gd name="connsiteX10" fmla="*/ 858088 w 2135662"/>
              <a:gd name="connsiteY10" fmla="*/ 201222 h 1182810"/>
              <a:gd name="connsiteX11" fmla="*/ 572338 w 2135662"/>
              <a:gd name="connsiteY11" fmla="*/ 248847 h 1182810"/>
              <a:gd name="connsiteX12" fmla="*/ 400888 w 2135662"/>
              <a:gd name="connsiteY12" fmla="*/ 229797 h 1182810"/>
              <a:gd name="connsiteX13" fmla="*/ 324688 w 2135662"/>
              <a:gd name="connsiteY13" fmla="*/ 115497 h 1182810"/>
              <a:gd name="connsiteX14" fmla="*/ 172288 w 2135662"/>
              <a:gd name="connsiteY14" fmla="*/ 58347 h 1182810"/>
              <a:gd name="connsiteX15" fmla="*/ 38938 w 2135662"/>
              <a:gd name="connsiteY15" fmla="*/ 10722 h 1182810"/>
              <a:gd name="connsiteX16" fmla="*/ 19888 w 2135662"/>
              <a:gd name="connsiteY16" fmla="*/ 96447 h 1182810"/>
              <a:gd name="connsiteX0" fmla="*/ 19888 w 2135662"/>
              <a:gd name="connsiteY0" fmla="*/ 96447 h 1182810"/>
              <a:gd name="connsiteX1" fmla="*/ 38938 w 2135662"/>
              <a:gd name="connsiteY1" fmla="*/ 944172 h 1182810"/>
              <a:gd name="connsiteX2" fmla="*/ 467563 w 2135662"/>
              <a:gd name="connsiteY2" fmla="*/ 1182297 h 1182810"/>
              <a:gd name="connsiteX3" fmla="*/ 972388 w 2135662"/>
              <a:gd name="connsiteY3" fmla="*/ 1001322 h 1182810"/>
              <a:gd name="connsiteX4" fmla="*/ 1239088 w 2135662"/>
              <a:gd name="connsiteY4" fmla="*/ 791772 h 1182810"/>
              <a:gd name="connsiteX5" fmla="*/ 1648663 w 2135662"/>
              <a:gd name="connsiteY5" fmla="*/ 582222 h 1182810"/>
              <a:gd name="connsiteX6" fmla="*/ 2134438 w 2135662"/>
              <a:gd name="connsiteY6" fmla="*/ 267897 h 1182810"/>
              <a:gd name="connsiteX7" fmla="*/ 1753438 w 2135662"/>
              <a:gd name="connsiteY7" fmla="*/ 429822 h 1182810"/>
              <a:gd name="connsiteX8" fmla="*/ 1458163 w 2135662"/>
              <a:gd name="connsiteY8" fmla="*/ 353622 h 1182810"/>
              <a:gd name="connsiteX9" fmla="*/ 1134313 w 2135662"/>
              <a:gd name="connsiteY9" fmla="*/ 248847 h 1182810"/>
              <a:gd name="connsiteX10" fmla="*/ 858088 w 2135662"/>
              <a:gd name="connsiteY10" fmla="*/ 201222 h 1182810"/>
              <a:gd name="connsiteX11" fmla="*/ 572338 w 2135662"/>
              <a:gd name="connsiteY11" fmla="*/ 248847 h 1182810"/>
              <a:gd name="connsiteX12" fmla="*/ 400888 w 2135662"/>
              <a:gd name="connsiteY12" fmla="*/ 229797 h 1182810"/>
              <a:gd name="connsiteX13" fmla="*/ 324688 w 2135662"/>
              <a:gd name="connsiteY13" fmla="*/ 115497 h 1182810"/>
              <a:gd name="connsiteX14" fmla="*/ 172288 w 2135662"/>
              <a:gd name="connsiteY14" fmla="*/ 58347 h 1182810"/>
              <a:gd name="connsiteX15" fmla="*/ 38938 w 2135662"/>
              <a:gd name="connsiteY15" fmla="*/ 10722 h 1182810"/>
              <a:gd name="connsiteX16" fmla="*/ 19888 w 2135662"/>
              <a:gd name="connsiteY16" fmla="*/ 96447 h 1182810"/>
              <a:gd name="connsiteX0" fmla="*/ 19888 w 2135162"/>
              <a:gd name="connsiteY0" fmla="*/ 96447 h 1182810"/>
              <a:gd name="connsiteX1" fmla="*/ 38938 w 2135162"/>
              <a:gd name="connsiteY1" fmla="*/ 944172 h 1182810"/>
              <a:gd name="connsiteX2" fmla="*/ 467563 w 2135162"/>
              <a:gd name="connsiteY2" fmla="*/ 1182297 h 1182810"/>
              <a:gd name="connsiteX3" fmla="*/ 972388 w 2135162"/>
              <a:gd name="connsiteY3" fmla="*/ 1001322 h 1182810"/>
              <a:gd name="connsiteX4" fmla="*/ 1239088 w 2135162"/>
              <a:gd name="connsiteY4" fmla="*/ 791772 h 1182810"/>
              <a:gd name="connsiteX5" fmla="*/ 1648663 w 2135162"/>
              <a:gd name="connsiteY5" fmla="*/ 582222 h 1182810"/>
              <a:gd name="connsiteX6" fmla="*/ 2134438 w 2135162"/>
              <a:gd name="connsiteY6" fmla="*/ 267897 h 1182810"/>
              <a:gd name="connsiteX7" fmla="*/ 1753438 w 2135162"/>
              <a:gd name="connsiteY7" fmla="*/ 429822 h 1182810"/>
              <a:gd name="connsiteX8" fmla="*/ 1562938 w 2135162"/>
              <a:gd name="connsiteY8" fmla="*/ 429822 h 1182810"/>
              <a:gd name="connsiteX9" fmla="*/ 1134313 w 2135162"/>
              <a:gd name="connsiteY9" fmla="*/ 248847 h 1182810"/>
              <a:gd name="connsiteX10" fmla="*/ 858088 w 2135162"/>
              <a:gd name="connsiteY10" fmla="*/ 201222 h 1182810"/>
              <a:gd name="connsiteX11" fmla="*/ 572338 w 2135162"/>
              <a:gd name="connsiteY11" fmla="*/ 248847 h 1182810"/>
              <a:gd name="connsiteX12" fmla="*/ 400888 w 2135162"/>
              <a:gd name="connsiteY12" fmla="*/ 229797 h 1182810"/>
              <a:gd name="connsiteX13" fmla="*/ 324688 w 2135162"/>
              <a:gd name="connsiteY13" fmla="*/ 115497 h 1182810"/>
              <a:gd name="connsiteX14" fmla="*/ 172288 w 2135162"/>
              <a:gd name="connsiteY14" fmla="*/ 58347 h 1182810"/>
              <a:gd name="connsiteX15" fmla="*/ 38938 w 2135162"/>
              <a:gd name="connsiteY15" fmla="*/ 10722 h 1182810"/>
              <a:gd name="connsiteX16" fmla="*/ 19888 w 2135162"/>
              <a:gd name="connsiteY16" fmla="*/ 96447 h 1182810"/>
              <a:gd name="connsiteX0" fmla="*/ 19888 w 2135162"/>
              <a:gd name="connsiteY0" fmla="*/ 96447 h 1182810"/>
              <a:gd name="connsiteX1" fmla="*/ 38938 w 2135162"/>
              <a:gd name="connsiteY1" fmla="*/ 944172 h 1182810"/>
              <a:gd name="connsiteX2" fmla="*/ 467563 w 2135162"/>
              <a:gd name="connsiteY2" fmla="*/ 1182297 h 1182810"/>
              <a:gd name="connsiteX3" fmla="*/ 972388 w 2135162"/>
              <a:gd name="connsiteY3" fmla="*/ 1001322 h 1182810"/>
              <a:gd name="connsiteX4" fmla="*/ 1239088 w 2135162"/>
              <a:gd name="connsiteY4" fmla="*/ 791772 h 1182810"/>
              <a:gd name="connsiteX5" fmla="*/ 1648663 w 2135162"/>
              <a:gd name="connsiteY5" fmla="*/ 582222 h 1182810"/>
              <a:gd name="connsiteX6" fmla="*/ 2134438 w 2135162"/>
              <a:gd name="connsiteY6" fmla="*/ 267897 h 1182810"/>
              <a:gd name="connsiteX7" fmla="*/ 1753438 w 2135162"/>
              <a:gd name="connsiteY7" fmla="*/ 429822 h 1182810"/>
              <a:gd name="connsiteX8" fmla="*/ 1562938 w 2135162"/>
              <a:gd name="connsiteY8" fmla="*/ 429822 h 1182810"/>
              <a:gd name="connsiteX9" fmla="*/ 1134313 w 2135162"/>
              <a:gd name="connsiteY9" fmla="*/ 248847 h 1182810"/>
              <a:gd name="connsiteX10" fmla="*/ 858088 w 2135162"/>
              <a:gd name="connsiteY10" fmla="*/ 201222 h 1182810"/>
              <a:gd name="connsiteX11" fmla="*/ 572338 w 2135162"/>
              <a:gd name="connsiteY11" fmla="*/ 248847 h 1182810"/>
              <a:gd name="connsiteX12" fmla="*/ 400888 w 2135162"/>
              <a:gd name="connsiteY12" fmla="*/ 229797 h 1182810"/>
              <a:gd name="connsiteX13" fmla="*/ 324688 w 2135162"/>
              <a:gd name="connsiteY13" fmla="*/ 115497 h 1182810"/>
              <a:gd name="connsiteX14" fmla="*/ 172288 w 2135162"/>
              <a:gd name="connsiteY14" fmla="*/ 58347 h 1182810"/>
              <a:gd name="connsiteX15" fmla="*/ 38938 w 2135162"/>
              <a:gd name="connsiteY15" fmla="*/ 10722 h 1182810"/>
              <a:gd name="connsiteX16" fmla="*/ 19888 w 2135162"/>
              <a:gd name="connsiteY16" fmla="*/ 96447 h 1182810"/>
              <a:gd name="connsiteX0" fmla="*/ 19888 w 2135162"/>
              <a:gd name="connsiteY0" fmla="*/ 96447 h 1182810"/>
              <a:gd name="connsiteX1" fmla="*/ 38938 w 2135162"/>
              <a:gd name="connsiteY1" fmla="*/ 944172 h 1182810"/>
              <a:gd name="connsiteX2" fmla="*/ 467563 w 2135162"/>
              <a:gd name="connsiteY2" fmla="*/ 1182297 h 1182810"/>
              <a:gd name="connsiteX3" fmla="*/ 972388 w 2135162"/>
              <a:gd name="connsiteY3" fmla="*/ 1001322 h 1182810"/>
              <a:gd name="connsiteX4" fmla="*/ 1239088 w 2135162"/>
              <a:gd name="connsiteY4" fmla="*/ 791772 h 1182810"/>
              <a:gd name="connsiteX5" fmla="*/ 1648663 w 2135162"/>
              <a:gd name="connsiteY5" fmla="*/ 582222 h 1182810"/>
              <a:gd name="connsiteX6" fmla="*/ 2134438 w 2135162"/>
              <a:gd name="connsiteY6" fmla="*/ 267897 h 1182810"/>
              <a:gd name="connsiteX7" fmla="*/ 1753438 w 2135162"/>
              <a:gd name="connsiteY7" fmla="*/ 429822 h 1182810"/>
              <a:gd name="connsiteX8" fmla="*/ 1562938 w 2135162"/>
              <a:gd name="connsiteY8" fmla="*/ 429822 h 1182810"/>
              <a:gd name="connsiteX9" fmla="*/ 1134313 w 2135162"/>
              <a:gd name="connsiteY9" fmla="*/ 248847 h 1182810"/>
              <a:gd name="connsiteX10" fmla="*/ 858088 w 2135162"/>
              <a:gd name="connsiteY10" fmla="*/ 201222 h 1182810"/>
              <a:gd name="connsiteX11" fmla="*/ 572338 w 2135162"/>
              <a:gd name="connsiteY11" fmla="*/ 248847 h 1182810"/>
              <a:gd name="connsiteX12" fmla="*/ 400888 w 2135162"/>
              <a:gd name="connsiteY12" fmla="*/ 229797 h 1182810"/>
              <a:gd name="connsiteX13" fmla="*/ 324688 w 2135162"/>
              <a:gd name="connsiteY13" fmla="*/ 115497 h 1182810"/>
              <a:gd name="connsiteX14" fmla="*/ 172288 w 2135162"/>
              <a:gd name="connsiteY14" fmla="*/ 58347 h 1182810"/>
              <a:gd name="connsiteX15" fmla="*/ 38938 w 2135162"/>
              <a:gd name="connsiteY15" fmla="*/ 10722 h 1182810"/>
              <a:gd name="connsiteX16" fmla="*/ 19888 w 2135162"/>
              <a:gd name="connsiteY16" fmla="*/ 96447 h 1182810"/>
              <a:gd name="connsiteX0" fmla="*/ 19888 w 1756636"/>
              <a:gd name="connsiteY0" fmla="*/ 96447 h 1182810"/>
              <a:gd name="connsiteX1" fmla="*/ 38938 w 1756636"/>
              <a:gd name="connsiteY1" fmla="*/ 944172 h 1182810"/>
              <a:gd name="connsiteX2" fmla="*/ 467563 w 1756636"/>
              <a:gd name="connsiteY2" fmla="*/ 1182297 h 1182810"/>
              <a:gd name="connsiteX3" fmla="*/ 972388 w 1756636"/>
              <a:gd name="connsiteY3" fmla="*/ 1001322 h 1182810"/>
              <a:gd name="connsiteX4" fmla="*/ 1239088 w 1756636"/>
              <a:gd name="connsiteY4" fmla="*/ 791772 h 1182810"/>
              <a:gd name="connsiteX5" fmla="*/ 1648663 w 1756636"/>
              <a:gd name="connsiteY5" fmla="*/ 582222 h 1182810"/>
              <a:gd name="connsiteX6" fmla="*/ 1753438 w 1756636"/>
              <a:gd name="connsiteY6" fmla="*/ 429822 h 1182810"/>
              <a:gd name="connsiteX7" fmla="*/ 1562938 w 1756636"/>
              <a:gd name="connsiteY7" fmla="*/ 429822 h 1182810"/>
              <a:gd name="connsiteX8" fmla="*/ 1134313 w 1756636"/>
              <a:gd name="connsiteY8" fmla="*/ 248847 h 1182810"/>
              <a:gd name="connsiteX9" fmla="*/ 858088 w 1756636"/>
              <a:gd name="connsiteY9" fmla="*/ 201222 h 1182810"/>
              <a:gd name="connsiteX10" fmla="*/ 572338 w 1756636"/>
              <a:gd name="connsiteY10" fmla="*/ 248847 h 1182810"/>
              <a:gd name="connsiteX11" fmla="*/ 400888 w 1756636"/>
              <a:gd name="connsiteY11" fmla="*/ 229797 h 1182810"/>
              <a:gd name="connsiteX12" fmla="*/ 324688 w 1756636"/>
              <a:gd name="connsiteY12" fmla="*/ 115497 h 1182810"/>
              <a:gd name="connsiteX13" fmla="*/ 172288 w 1756636"/>
              <a:gd name="connsiteY13" fmla="*/ 58347 h 1182810"/>
              <a:gd name="connsiteX14" fmla="*/ 38938 w 1756636"/>
              <a:gd name="connsiteY14" fmla="*/ 10722 h 1182810"/>
              <a:gd name="connsiteX15" fmla="*/ 19888 w 1756636"/>
              <a:gd name="connsiteY15" fmla="*/ 96447 h 118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56636" h="1182810">
                <a:moveTo>
                  <a:pt x="19888" y="96447"/>
                </a:moveTo>
                <a:cubicBezTo>
                  <a:pt x="19888" y="252022"/>
                  <a:pt x="-35675" y="763197"/>
                  <a:pt x="38938" y="944172"/>
                </a:cubicBezTo>
                <a:cubicBezTo>
                  <a:pt x="113551" y="1125147"/>
                  <a:pt x="311988" y="1172772"/>
                  <a:pt x="467563" y="1182297"/>
                </a:cubicBezTo>
                <a:cubicBezTo>
                  <a:pt x="623138" y="1191822"/>
                  <a:pt x="843801" y="1066409"/>
                  <a:pt x="972388" y="1001322"/>
                </a:cubicBezTo>
                <a:cubicBezTo>
                  <a:pt x="1100975" y="936235"/>
                  <a:pt x="1126376" y="861622"/>
                  <a:pt x="1239088" y="791772"/>
                </a:cubicBezTo>
                <a:cubicBezTo>
                  <a:pt x="1351800" y="721922"/>
                  <a:pt x="1562938" y="642547"/>
                  <a:pt x="1648663" y="582222"/>
                </a:cubicBezTo>
                <a:cubicBezTo>
                  <a:pt x="1734388" y="521897"/>
                  <a:pt x="1767725" y="455222"/>
                  <a:pt x="1753438" y="429822"/>
                </a:cubicBezTo>
                <a:cubicBezTo>
                  <a:pt x="1739151" y="404422"/>
                  <a:pt x="1761376" y="450460"/>
                  <a:pt x="1562938" y="429822"/>
                </a:cubicBezTo>
                <a:cubicBezTo>
                  <a:pt x="1364500" y="409184"/>
                  <a:pt x="1489913" y="267897"/>
                  <a:pt x="1134313" y="248847"/>
                </a:cubicBezTo>
                <a:cubicBezTo>
                  <a:pt x="778713" y="229797"/>
                  <a:pt x="951750" y="201222"/>
                  <a:pt x="858088" y="201222"/>
                </a:cubicBezTo>
                <a:cubicBezTo>
                  <a:pt x="764426" y="201222"/>
                  <a:pt x="648538" y="244085"/>
                  <a:pt x="572338" y="248847"/>
                </a:cubicBezTo>
                <a:cubicBezTo>
                  <a:pt x="496138" y="253609"/>
                  <a:pt x="442163" y="252022"/>
                  <a:pt x="400888" y="229797"/>
                </a:cubicBezTo>
                <a:cubicBezTo>
                  <a:pt x="359613" y="207572"/>
                  <a:pt x="362788" y="144072"/>
                  <a:pt x="324688" y="115497"/>
                </a:cubicBezTo>
                <a:cubicBezTo>
                  <a:pt x="286588" y="86922"/>
                  <a:pt x="172288" y="58347"/>
                  <a:pt x="172288" y="58347"/>
                </a:cubicBezTo>
                <a:cubicBezTo>
                  <a:pt x="124663" y="40884"/>
                  <a:pt x="64338" y="-1978"/>
                  <a:pt x="38938" y="10722"/>
                </a:cubicBezTo>
                <a:cubicBezTo>
                  <a:pt x="13538" y="23422"/>
                  <a:pt x="19888" y="-59128"/>
                  <a:pt x="19888" y="96447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AB902BAD-4AEE-4C52-A662-547F26D71AFF}"/>
              </a:ext>
            </a:extLst>
          </p:cNvPr>
          <p:cNvSpPr/>
          <p:nvPr/>
        </p:nvSpPr>
        <p:spPr>
          <a:xfrm>
            <a:off x="4480642" y="3901342"/>
            <a:ext cx="1760032" cy="1518514"/>
          </a:xfrm>
          <a:custGeom>
            <a:avLst/>
            <a:gdLst>
              <a:gd name="connsiteX0" fmla="*/ 434258 w 1760032"/>
              <a:gd name="connsiteY0" fmla="*/ 89633 h 1518514"/>
              <a:gd name="connsiteX1" fmla="*/ 5633 w 1760032"/>
              <a:gd name="connsiteY1" fmla="*/ 708758 h 1518514"/>
              <a:gd name="connsiteX2" fmla="*/ 215183 w 1760032"/>
              <a:gd name="connsiteY2" fmla="*/ 1289783 h 1518514"/>
              <a:gd name="connsiteX3" fmla="*/ 586658 w 1760032"/>
              <a:gd name="connsiteY3" fmla="*/ 1432658 h 1518514"/>
              <a:gd name="connsiteX4" fmla="*/ 881933 w 1760032"/>
              <a:gd name="connsiteY4" fmla="*/ 1508858 h 1518514"/>
              <a:gd name="connsiteX5" fmla="*/ 1339133 w 1760032"/>
              <a:gd name="connsiteY5" fmla="*/ 1213583 h 1518514"/>
              <a:gd name="connsiteX6" fmla="*/ 1386758 w 1760032"/>
              <a:gd name="connsiteY6" fmla="*/ 870683 h 1518514"/>
              <a:gd name="connsiteX7" fmla="*/ 1758233 w 1760032"/>
              <a:gd name="connsiteY7" fmla="*/ 537308 h 1518514"/>
              <a:gd name="connsiteX8" fmla="*/ 1491533 w 1760032"/>
              <a:gd name="connsiteY8" fmla="*/ 99158 h 1518514"/>
              <a:gd name="connsiteX9" fmla="*/ 720008 w 1760032"/>
              <a:gd name="connsiteY9" fmla="*/ 3908 h 1518514"/>
              <a:gd name="connsiteX10" fmla="*/ 434258 w 1760032"/>
              <a:gd name="connsiteY10" fmla="*/ 89633 h 151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0032" h="1518514">
                <a:moveTo>
                  <a:pt x="434258" y="89633"/>
                </a:moveTo>
                <a:cubicBezTo>
                  <a:pt x="315196" y="207108"/>
                  <a:pt x="42145" y="508733"/>
                  <a:pt x="5633" y="708758"/>
                </a:cubicBezTo>
                <a:cubicBezTo>
                  <a:pt x="-30879" y="908783"/>
                  <a:pt x="118346" y="1169133"/>
                  <a:pt x="215183" y="1289783"/>
                </a:cubicBezTo>
                <a:cubicBezTo>
                  <a:pt x="312020" y="1410433"/>
                  <a:pt x="475533" y="1396146"/>
                  <a:pt x="586658" y="1432658"/>
                </a:cubicBezTo>
                <a:cubicBezTo>
                  <a:pt x="697783" y="1469170"/>
                  <a:pt x="756521" y="1545371"/>
                  <a:pt x="881933" y="1508858"/>
                </a:cubicBezTo>
                <a:cubicBezTo>
                  <a:pt x="1007346" y="1472346"/>
                  <a:pt x="1254996" y="1319946"/>
                  <a:pt x="1339133" y="1213583"/>
                </a:cubicBezTo>
                <a:cubicBezTo>
                  <a:pt x="1423271" y="1107221"/>
                  <a:pt x="1316908" y="983395"/>
                  <a:pt x="1386758" y="870683"/>
                </a:cubicBezTo>
                <a:cubicBezTo>
                  <a:pt x="1456608" y="757971"/>
                  <a:pt x="1740771" y="665895"/>
                  <a:pt x="1758233" y="537308"/>
                </a:cubicBezTo>
                <a:cubicBezTo>
                  <a:pt x="1775695" y="408721"/>
                  <a:pt x="1664570" y="188058"/>
                  <a:pt x="1491533" y="99158"/>
                </a:cubicBezTo>
                <a:cubicBezTo>
                  <a:pt x="1318496" y="10258"/>
                  <a:pt x="899395" y="3908"/>
                  <a:pt x="720008" y="3908"/>
                </a:cubicBezTo>
                <a:cubicBezTo>
                  <a:pt x="540621" y="3908"/>
                  <a:pt x="553320" y="-27842"/>
                  <a:pt x="434258" y="8963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64A98305-373E-45E2-AF8F-9E094EAA252C}"/>
              </a:ext>
            </a:extLst>
          </p:cNvPr>
          <p:cNvSpPr/>
          <p:nvPr/>
        </p:nvSpPr>
        <p:spPr>
          <a:xfrm>
            <a:off x="5894034" y="3994462"/>
            <a:ext cx="1511902" cy="1628716"/>
          </a:xfrm>
          <a:custGeom>
            <a:avLst/>
            <a:gdLst>
              <a:gd name="connsiteX0" fmla="*/ 11466 w 1511902"/>
              <a:gd name="connsiteY0" fmla="*/ 825188 h 1628716"/>
              <a:gd name="connsiteX1" fmla="*/ 411516 w 1511902"/>
              <a:gd name="connsiteY1" fmla="*/ 482288 h 1628716"/>
              <a:gd name="connsiteX2" fmla="*/ 573441 w 1511902"/>
              <a:gd name="connsiteY2" fmla="*/ 225113 h 1628716"/>
              <a:gd name="connsiteX3" fmla="*/ 992541 w 1511902"/>
              <a:gd name="connsiteY3" fmla="*/ 6038 h 1628716"/>
              <a:gd name="connsiteX4" fmla="*/ 1287816 w 1511902"/>
              <a:gd name="connsiteY4" fmla="*/ 472763 h 1628716"/>
              <a:gd name="connsiteX5" fmla="*/ 1487841 w 1511902"/>
              <a:gd name="connsiteY5" fmla="*/ 606113 h 1628716"/>
              <a:gd name="connsiteX6" fmla="*/ 716316 w 1511902"/>
              <a:gd name="connsiteY6" fmla="*/ 1587188 h 1628716"/>
              <a:gd name="connsiteX7" fmla="*/ 163866 w 1511902"/>
              <a:gd name="connsiteY7" fmla="*/ 1387163 h 1628716"/>
              <a:gd name="connsiteX8" fmla="*/ 11466 w 1511902"/>
              <a:gd name="connsiteY8" fmla="*/ 825188 h 162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902" h="1628716">
                <a:moveTo>
                  <a:pt x="11466" y="825188"/>
                </a:moveTo>
                <a:cubicBezTo>
                  <a:pt x="52741" y="674376"/>
                  <a:pt x="317854" y="582300"/>
                  <a:pt x="411516" y="482288"/>
                </a:cubicBezTo>
                <a:cubicBezTo>
                  <a:pt x="505178" y="382276"/>
                  <a:pt x="476603" y="304488"/>
                  <a:pt x="573441" y="225113"/>
                </a:cubicBezTo>
                <a:cubicBezTo>
                  <a:pt x="670279" y="145738"/>
                  <a:pt x="873479" y="-35237"/>
                  <a:pt x="992541" y="6038"/>
                </a:cubicBezTo>
                <a:cubicBezTo>
                  <a:pt x="1111604" y="47313"/>
                  <a:pt x="1205266" y="372750"/>
                  <a:pt x="1287816" y="472763"/>
                </a:cubicBezTo>
                <a:cubicBezTo>
                  <a:pt x="1370366" y="572775"/>
                  <a:pt x="1583091" y="420376"/>
                  <a:pt x="1487841" y="606113"/>
                </a:cubicBezTo>
                <a:cubicBezTo>
                  <a:pt x="1392591" y="791850"/>
                  <a:pt x="936978" y="1457013"/>
                  <a:pt x="716316" y="1587188"/>
                </a:cubicBezTo>
                <a:cubicBezTo>
                  <a:pt x="495654" y="1717363"/>
                  <a:pt x="282928" y="1510988"/>
                  <a:pt x="163866" y="1387163"/>
                </a:cubicBezTo>
                <a:cubicBezTo>
                  <a:pt x="44804" y="1263338"/>
                  <a:pt x="-29809" y="976000"/>
                  <a:pt x="11466" y="8251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99D2EC91-E1CB-49A1-AA2A-6A82C5AC3CC8}"/>
              </a:ext>
            </a:extLst>
          </p:cNvPr>
          <p:cNvSpPr/>
          <p:nvPr/>
        </p:nvSpPr>
        <p:spPr>
          <a:xfrm>
            <a:off x="5736639" y="3409737"/>
            <a:ext cx="1705251" cy="918847"/>
          </a:xfrm>
          <a:custGeom>
            <a:avLst/>
            <a:gdLst>
              <a:gd name="connsiteX0" fmla="*/ 54561 w 1705251"/>
              <a:gd name="connsiteY0" fmla="*/ 362163 h 918847"/>
              <a:gd name="connsiteX1" fmla="*/ 349836 w 1705251"/>
              <a:gd name="connsiteY1" fmla="*/ 133563 h 918847"/>
              <a:gd name="connsiteX2" fmla="*/ 426036 w 1705251"/>
              <a:gd name="connsiteY2" fmla="*/ 213 h 918847"/>
              <a:gd name="connsiteX3" fmla="*/ 1149936 w 1705251"/>
              <a:gd name="connsiteY3" fmla="*/ 104988 h 918847"/>
              <a:gd name="connsiteX4" fmla="*/ 1654761 w 1705251"/>
              <a:gd name="connsiteY4" fmla="*/ 200238 h 918847"/>
              <a:gd name="connsiteX5" fmla="*/ 1635711 w 1705251"/>
              <a:gd name="connsiteY5" fmla="*/ 914613 h 918847"/>
              <a:gd name="connsiteX6" fmla="*/ 1197561 w 1705251"/>
              <a:gd name="connsiteY6" fmla="*/ 505038 h 918847"/>
              <a:gd name="connsiteX7" fmla="*/ 740361 w 1705251"/>
              <a:gd name="connsiteY7" fmla="*/ 686013 h 918847"/>
              <a:gd name="connsiteX8" fmla="*/ 64086 w 1705251"/>
              <a:gd name="connsiteY8" fmla="*/ 419313 h 918847"/>
              <a:gd name="connsiteX9" fmla="*/ 54561 w 1705251"/>
              <a:gd name="connsiteY9" fmla="*/ 362163 h 91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5251" h="918847">
                <a:moveTo>
                  <a:pt x="54561" y="362163"/>
                </a:moveTo>
                <a:cubicBezTo>
                  <a:pt x="102186" y="314538"/>
                  <a:pt x="287924" y="193888"/>
                  <a:pt x="349836" y="133563"/>
                </a:cubicBezTo>
                <a:cubicBezTo>
                  <a:pt x="411749" y="73238"/>
                  <a:pt x="292686" y="4975"/>
                  <a:pt x="426036" y="213"/>
                </a:cubicBezTo>
                <a:cubicBezTo>
                  <a:pt x="559386" y="-4550"/>
                  <a:pt x="945149" y="71651"/>
                  <a:pt x="1149936" y="104988"/>
                </a:cubicBezTo>
                <a:cubicBezTo>
                  <a:pt x="1354723" y="138325"/>
                  <a:pt x="1573799" y="65300"/>
                  <a:pt x="1654761" y="200238"/>
                </a:cubicBezTo>
                <a:cubicBezTo>
                  <a:pt x="1735724" y="335175"/>
                  <a:pt x="1711911" y="863813"/>
                  <a:pt x="1635711" y="914613"/>
                </a:cubicBezTo>
                <a:cubicBezTo>
                  <a:pt x="1559511" y="965413"/>
                  <a:pt x="1346786" y="543138"/>
                  <a:pt x="1197561" y="505038"/>
                </a:cubicBezTo>
                <a:cubicBezTo>
                  <a:pt x="1048336" y="466938"/>
                  <a:pt x="929273" y="700300"/>
                  <a:pt x="740361" y="686013"/>
                </a:cubicBezTo>
                <a:cubicBezTo>
                  <a:pt x="551449" y="671726"/>
                  <a:pt x="172036" y="474876"/>
                  <a:pt x="64086" y="419313"/>
                </a:cubicBezTo>
                <a:cubicBezTo>
                  <a:pt x="-43864" y="363751"/>
                  <a:pt x="6936" y="409788"/>
                  <a:pt x="54561" y="362163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A59237-8C05-468B-A167-1B5AD6B98247}"/>
              </a:ext>
            </a:extLst>
          </p:cNvPr>
          <p:cNvSpPr txBox="1"/>
          <p:nvPr/>
        </p:nvSpPr>
        <p:spPr>
          <a:xfrm>
            <a:off x="2800350" y="3406289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1</a:t>
            </a:r>
            <a:endParaRPr lang="en-US" sz="16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9E5C33-66EC-473C-9385-3CB8FAE276A3}"/>
              </a:ext>
            </a:extLst>
          </p:cNvPr>
          <p:cNvSpPr txBox="1"/>
          <p:nvPr/>
        </p:nvSpPr>
        <p:spPr>
          <a:xfrm>
            <a:off x="4329163" y="3335817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2</a:t>
            </a:r>
            <a:endParaRPr lang="en-US" sz="16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F89A6E-A313-4016-B644-37EAD0E29C18}"/>
              </a:ext>
            </a:extLst>
          </p:cNvPr>
          <p:cNvSpPr txBox="1"/>
          <p:nvPr/>
        </p:nvSpPr>
        <p:spPr>
          <a:xfrm>
            <a:off x="2688000" y="4314869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4</a:t>
            </a:r>
            <a:endParaRPr lang="en-US" sz="16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5234EB-0D27-422F-AF84-4AF5686621E9}"/>
              </a:ext>
            </a:extLst>
          </p:cNvPr>
          <p:cNvSpPr txBox="1"/>
          <p:nvPr/>
        </p:nvSpPr>
        <p:spPr>
          <a:xfrm>
            <a:off x="2800350" y="2432372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3</a:t>
            </a:r>
            <a:endParaRPr lang="en-US" sz="16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D4ABA9-4EDB-4262-AF20-8F24AE3DD9DE}"/>
              </a:ext>
            </a:extLst>
          </p:cNvPr>
          <p:cNvSpPr txBox="1"/>
          <p:nvPr/>
        </p:nvSpPr>
        <p:spPr>
          <a:xfrm>
            <a:off x="4850700" y="4389231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5</a:t>
            </a:r>
            <a:endParaRPr lang="en-US" sz="16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11EBFC9-BA19-4145-876C-CF44B9250A14}"/>
              </a:ext>
            </a:extLst>
          </p:cNvPr>
          <p:cNvSpPr txBox="1"/>
          <p:nvPr/>
        </p:nvSpPr>
        <p:spPr>
          <a:xfrm>
            <a:off x="6192785" y="3581136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7</a:t>
            </a:r>
            <a:endParaRPr lang="en-US" sz="16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5913B41-A91B-44FF-BC8B-4B947F866AA7}"/>
              </a:ext>
            </a:extLst>
          </p:cNvPr>
          <p:cNvSpPr txBox="1"/>
          <p:nvPr/>
        </p:nvSpPr>
        <p:spPr>
          <a:xfrm>
            <a:off x="6205593" y="4639543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6</a:t>
            </a:r>
            <a:endParaRPr lang="en-US" sz="16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C085DBA-2389-42B2-A4E8-98753AE78A35}"/>
              </a:ext>
            </a:extLst>
          </p:cNvPr>
          <p:cNvSpPr txBox="1"/>
          <p:nvPr/>
        </p:nvSpPr>
        <p:spPr>
          <a:xfrm>
            <a:off x="2078076" y="1815804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8</a:t>
            </a:r>
            <a:endParaRPr lang="en-US" sz="16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E1A719A-F6BB-40CC-AA0B-0063D30AE1D5}"/>
              </a:ext>
            </a:extLst>
          </p:cNvPr>
          <p:cNvSpPr txBox="1"/>
          <p:nvPr/>
        </p:nvSpPr>
        <p:spPr>
          <a:xfrm>
            <a:off x="3821686" y="2168658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8</a:t>
            </a:r>
            <a:endParaRPr lang="en-US" sz="16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5A691F6-A0E2-4E19-A386-8DA923BBE9C9}"/>
              </a:ext>
            </a:extLst>
          </p:cNvPr>
          <p:cNvSpPr txBox="1"/>
          <p:nvPr/>
        </p:nvSpPr>
        <p:spPr>
          <a:xfrm>
            <a:off x="5059539" y="2480145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8</a:t>
            </a:r>
            <a:endParaRPr lang="en-US" sz="16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7C8C445-2E7D-43F8-9852-D58B2067443E}"/>
              </a:ext>
            </a:extLst>
          </p:cNvPr>
          <p:cNvSpPr txBox="1"/>
          <p:nvPr/>
        </p:nvSpPr>
        <p:spPr>
          <a:xfrm>
            <a:off x="3462388" y="5019409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8</a:t>
            </a:r>
            <a:endParaRPr lang="en-US" sz="16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0669677-6FAD-4C9E-911E-0672ECCE479E}"/>
              </a:ext>
            </a:extLst>
          </p:cNvPr>
          <p:cNvSpPr txBox="1"/>
          <p:nvPr/>
        </p:nvSpPr>
        <p:spPr>
          <a:xfrm>
            <a:off x="6002480" y="5716298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8</a:t>
            </a:r>
            <a:endParaRPr lang="en-US" sz="16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286C089-05DC-4446-AD3F-449E12724C8B}"/>
              </a:ext>
            </a:extLst>
          </p:cNvPr>
          <p:cNvSpPr txBox="1"/>
          <p:nvPr/>
        </p:nvSpPr>
        <p:spPr>
          <a:xfrm>
            <a:off x="7317173" y="5377744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8</a:t>
            </a:r>
            <a:endParaRPr lang="en-US" sz="16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C885E72-3A60-4D9B-A233-3953BF3E502D}"/>
              </a:ext>
            </a:extLst>
          </p:cNvPr>
          <p:cNvSpPr txBox="1"/>
          <p:nvPr/>
        </p:nvSpPr>
        <p:spPr>
          <a:xfrm>
            <a:off x="7484335" y="3351525"/>
            <a:ext cx="914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600" b="1" dirty="0"/>
              <a:t>Zone 8</a:t>
            </a:r>
            <a:endParaRPr lang="en-US" sz="1600" b="1" dirty="0"/>
          </a:p>
        </p:txBody>
      </p:sp>
      <p:sp>
        <p:nvSpPr>
          <p:cNvPr id="80" name="Arrow: Up-Down 79">
            <a:extLst>
              <a:ext uri="{FF2B5EF4-FFF2-40B4-BE49-F238E27FC236}">
                <a16:creationId xmlns:a16="http://schemas.microsoft.com/office/drawing/2014/main" id="{877CC0FA-6D19-4E7F-96B3-43D76BCBD983}"/>
              </a:ext>
            </a:extLst>
          </p:cNvPr>
          <p:cNvSpPr/>
          <p:nvPr/>
        </p:nvSpPr>
        <p:spPr>
          <a:xfrm>
            <a:off x="838199" y="4219041"/>
            <a:ext cx="565735" cy="1798640"/>
          </a:xfrm>
          <a:prstGeom prst="upDownArrow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B3BCC01-C71B-47DD-AA0B-804F4D740962}"/>
              </a:ext>
            </a:extLst>
          </p:cNvPr>
          <p:cNvSpPr txBox="1"/>
          <p:nvPr/>
        </p:nvSpPr>
        <p:spPr>
          <a:xfrm>
            <a:off x="1299730" y="4211755"/>
            <a:ext cx="108328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CA" sz="1400" b="1" dirty="0"/>
              <a:t>Highest charge rates</a:t>
            </a:r>
            <a:endParaRPr lang="en-US" sz="1400" b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CCFC23D-6C0D-4F00-BA19-ABA58D185FFB}"/>
              </a:ext>
            </a:extLst>
          </p:cNvPr>
          <p:cNvSpPr txBox="1"/>
          <p:nvPr/>
        </p:nvSpPr>
        <p:spPr>
          <a:xfrm>
            <a:off x="1329512" y="5461884"/>
            <a:ext cx="113187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CA" sz="1400" b="1" dirty="0"/>
              <a:t>Lowest charge rates</a:t>
            </a:r>
            <a:endParaRPr lang="en-US" sz="1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0DD5C1-6268-4BFD-BFFB-9A419DC27BBC}"/>
              </a:ext>
            </a:extLst>
          </p:cNvPr>
          <p:cNvSpPr txBox="1"/>
          <p:nvPr/>
        </p:nvSpPr>
        <p:spPr>
          <a:xfrm>
            <a:off x="1904399" y="3158417"/>
            <a:ext cx="6870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A" sz="1600" b="1" dirty="0"/>
              <a:t>Zone 8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181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2" grpId="0"/>
      <p:bldP spid="2" grpId="1"/>
      <p:bldP spid="9" grpId="0"/>
      <p:bldP spid="9" grpId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 animBg="1"/>
      <p:bldP spid="81" grpId="0"/>
      <p:bldP spid="82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1A679-3605-4D17-880E-3EA041E5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7214B-BE17-469D-87EE-5A48E7FAD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Illustrative concepts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1B105C0-B040-45EC-8E6F-C719F9085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91" y="1706120"/>
            <a:ext cx="3908409" cy="491831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CA" sz="2000" b="1" dirty="0">
                <a:solidFill>
                  <a:srgbClr val="241245"/>
                </a:solidFill>
              </a:rPr>
              <a:t>Range of charge rates per crossing:</a:t>
            </a:r>
          </a:p>
          <a:p>
            <a:pPr marL="0" indent="0" algn="r">
              <a:buNone/>
            </a:pPr>
            <a:endParaRPr lang="en-CA" sz="2000" dirty="0">
              <a:solidFill>
                <a:srgbClr val="241245"/>
              </a:solidFill>
            </a:endParaRPr>
          </a:p>
          <a:p>
            <a:pPr marL="0" indent="0" algn="r">
              <a:buNone/>
            </a:pPr>
            <a:r>
              <a:rPr lang="en-CA" sz="2000" b="1" dirty="0">
                <a:solidFill>
                  <a:srgbClr val="241245"/>
                </a:solidFill>
              </a:rPr>
              <a:t>Min scenario:</a:t>
            </a:r>
          </a:p>
          <a:p>
            <a:pPr marL="0" indent="0" algn="r">
              <a:buNone/>
            </a:pPr>
            <a:r>
              <a:rPr lang="en-CA" sz="2000" dirty="0">
                <a:solidFill>
                  <a:srgbClr val="241245"/>
                </a:solidFill>
              </a:rPr>
              <a:t>AM peak: $0.85 - $4.30</a:t>
            </a:r>
          </a:p>
          <a:p>
            <a:pPr marL="0" indent="0" algn="r">
              <a:buNone/>
            </a:pPr>
            <a:r>
              <a:rPr lang="en-CA" sz="2000" dirty="0">
                <a:solidFill>
                  <a:srgbClr val="241245"/>
                </a:solidFill>
              </a:rPr>
              <a:t>Off peak: $0.36 - $1.06</a:t>
            </a:r>
          </a:p>
          <a:p>
            <a:pPr marL="0" indent="0" algn="r">
              <a:buNone/>
            </a:pPr>
            <a:r>
              <a:rPr lang="en-CA" sz="2000" dirty="0">
                <a:solidFill>
                  <a:srgbClr val="241245"/>
                </a:solidFill>
              </a:rPr>
              <a:t>PM Peak: $1.03 - $5.52</a:t>
            </a:r>
          </a:p>
          <a:p>
            <a:pPr marL="0" indent="0" algn="r">
              <a:buNone/>
            </a:pPr>
            <a:endParaRPr lang="en-CA" sz="2000" dirty="0">
              <a:solidFill>
                <a:srgbClr val="241245"/>
              </a:solidFill>
            </a:endParaRPr>
          </a:p>
          <a:p>
            <a:pPr marL="0" indent="0" algn="r">
              <a:buNone/>
            </a:pPr>
            <a:r>
              <a:rPr lang="en-CA" sz="2000" b="1" dirty="0">
                <a:solidFill>
                  <a:srgbClr val="241245"/>
                </a:solidFill>
              </a:rPr>
              <a:t>Min+ scenario:</a:t>
            </a:r>
          </a:p>
          <a:p>
            <a:pPr marL="0" indent="0" algn="r">
              <a:buNone/>
            </a:pPr>
            <a:r>
              <a:rPr lang="en-CA" sz="2000" dirty="0">
                <a:solidFill>
                  <a:srgbClr val="241245"/>
                </a:solidFill>
              </a:rPr>
              <a:t>AM peak: $1.27 - $6.45</a:t>
            </a:r>
          </a:p>
          <a:p>
            <a:pPr marL="0" indent="0" algn="r">
              <a:buNone/>
            </a:pPr>
            <a:r>
              <a:rPr lang="en-CA" sz="2000" dirty="0">
                <a:solidFill>
                  <a:srgbClr val="241245"/>
                </a:solidFill>
              </a:rPr>
              <a:t>Off peak: $0.62 - $1.59</a:t>
            </a:r>
          </a:p>
          <a:p>
            <a:pPr marL="0" indent="0" algn="r">
              <a:buNone/>
            </a:pPr>
            <a:r>
              <a:rPr lang="en-CA" sz="2000" dirty="0">
                <a:solidFill>
                  <a:srgbClr val="241245"/>
                </a:solidFill>
              </a:rPr>
              <a:t>PM Peak: $1.54 - $8.27</a:t>
            </a:r>
          </a:p>
          <a:p>
            <a:pPr marL="0" indent="0" algn="r">
              <a:buNone/>
            </a:pPr>
            <a:endParaRPr lang="en-CA" sz="2000" dirty="0">
              <a:solidFill>
                <a:srgbClr val="241245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876CBCF-283E-49BC-AB7B-1A8AC1365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902" y="319030"/>
            <a:ext cx="1407695" cy="132460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F7932B3-8905-4202-A5A3-B62FBBC9F9DA}"/>
              </a:ext>
            </a:extLst>
          </p:cNvPr>
          <p:cNvSpPr txBox="1"/>
          <p:nvPr/>
        </p:nvSpPr>
        <p:spPr>
          <a:xfrm>
            <a:off x="4710462" y="398333"/>
            <a:ext cx="52043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A" b="1" dirty="0">
                <a:solidFill>
                  <a:srgbClr val="241245"/>
                </a:solidFill>
              </a:rPr>
              <a:t>A regional congestion point charge with charge points at or close to some or all of the regionally important crossings, </a:t>
            </a:r>
            <a:r>
              <a:rPr lang="en-CA" dirty="0">
                <a:solidFill>
                  <a:srgbClr val="241245"/>
                </a:solidFill>
              </a:rPr>
              <a:t>complemented by further charges at locations within the Burrard Peninsula.</a:t>
            </a:r>
            <a:endParaRPr lang="en-US" dirty="0">
              <a:solidFill>
                <a:srgbClr val="241245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F6D863-EB69-4755-8247-AECB9201C0A7}"/>
              </a:ext>
            </a:extLst>
          </p:cNvPr>
          <p:cNvGrpSpPr/>
          <p:nvPr/>
        </p:nvGrpSpPr>
        <p:grpSpPr>
          <a:xfrm>
            <a:off x="4309986" y="1706121"/>
            <a:ext cx="7127987" cy="4684105"/>
            <a:chOff x="727369" y="1126229"/>
            <a:chExt cx="7840786" cy="5152516"/>
          </a:xfrm>
        </p:grpSpPr>
        <p:pic>
          <p:nvPicPr>
            <p:cNvPr id="21" name="Picture 20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CF38A96F-4CC7-4A7A-9FA4-C893D8286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69" y="1126229"/>
              <a:ext cx="7840786" cy="5152516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727B6C-A68F-42A7-A960-B80B535A3774}"/>
                </a:ext>
              </a:extLst>
            </p:cNvPr>
            <p:cNvSpPr/>
            <p:nvPr/>
          </p:nvSpPr>
          <p:spPr>
            <a:xfrm rot="186603">
              <a:off x="3746276" y="2958005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4654A1-5394-4DE1-9066-3F49F765E1A8}"/>
                </a:ext>
              </a:extLst>
            </p:cNvPr>
            <p:cNvSpPr/>
            <p:nvPr/>
          </p:nvSpPr>
          <p:spPr>
            <a:xfrm rot="186603">
              <a:off x="2900598" y="2733660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7F2B427-F322-48A1-BD12-57205979DEB9}"/>
                </a:ext>
              </a:extLst>
            </p:cNvPr>
            <p:cNvSpPr/>
            <p:nvPr/>
          </p:nvSpPr>
          <p:spPr>
            <a:xfrm rot="186603">
              <a:off x="3353690" y="4011626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981511F-9FD7-4D86-977F-3CF3DF52D563}"/>
                </a:ext>
              </a:extLst>
            </p:cNvPr>
            <p:cNvSpPr/>
            <p:nvPr/>
          </p:nvSpPr>
          <p:spPr>
            <a:xfrm rot="186603">
              <a:off x="2967121" y="4031888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28E10D7-94BA-4F94-88EE-8F775087E673}"/>
                </a:ext>
              </a:extLst>
            </p:cNvPr>
            <p:cNvSpPr/>
            <p:nvPr/>
          </p:nvSpPr>
          <p:spPr>
            <a:xfrm rot="186603">
              <a:off x="2891362" y="4163513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62C633-3FE0-4AA2-B893-4A4B63A0E3FC}"/>
                </a:ext>
              </a:extLst>
            </p:cNvPr>
            <p:cNvSpPr/>
            <p:nvPr/>
          </p:nvSpPr>
          <p:spPr>
            <a:xfrm rot="186603">
              <a:off x="4362129" y="4090773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B6DD2D7-6DE7-40AE-A0F1-F471CD57F06C}"/>
                </a:ext>
              </a:extLst>
            </p:cNvPr>
            <p:cNvSpPr/>
            <p:nvPr/>
          </p:nvSpPr>
          <p:spPr>
            <a:xfrm rot="186603">
              <a:off x="4727791" y="3972830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17D9DA0-6BA4-47BE-A1E3-78E06A7E9DCE}"/>
                </a:ext>
              </a:extLst>
            </p:cNvPr>
            <p:cNvSpPr/>
            <p:nvPr/>
          </p:nvSpPr>
          <p:spPr>
            <a:xfrm rot="186603">
              <a:off x="5325694" y="3816987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326A87E-697E-4460-A9C0-C42202670F36}"/>
                </a:ext>
              </a:extLst>
            </p:cNvPr>
            <p:cNvSpPr/>
            <p:nvPr/>
          </p:nvSpPr>
          <p:spPr>
            <a:xfrm rot="186603">
              <a:off x="6433076" y="4083845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323B971-9BB8-44AD-B254-D59CA0CFF944}"/>
                </a:ext>
              </a:extLst>
            </p:cNvPr>
            <p:cNvSpPr/>
            <p:nvPr/>
          </p:nvSpPr>
          <p:spPr>
            <a:xfrm rot="186603">
              <a:off x="5960831" y="3508219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D55593B-ADEF-4F6D-8B0E-539E56B36021}"/>
                </a:ext>
              </a:extLst>
            </p:cNvPr>
            <p:cNvSpPr/>
            <p:nvPr/>
          </p:nvSpPr>
          <p:spPr>
            <a:xfrm rot="186603">
              <a:off x="3364216" y="4939881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959EE74-BB94-4A68-B579-C93B3251203A}"/>
                </a:ext>
              </a:extLst>
            </p:cNvPr>
            <p:cNvSpPr/>
            <p:nvPr/>
          </p:nvSpPr>
          <p:spPr>
            <a:xfrm rot="186603">
              <a:off x="4362129" y="4501791"/>
              <a:ext cx="116125" cy="111634"/>
            </a:xfrm>
            <a:prstGeom prst="ellipse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A2D418E-A8D0-494D-8B43-F6A979AA3025}"/>
                </a:ext>
              </a:extLst>
            </p:cNvPr>
            <p:cNvSpPr/>
            <p:nvPr/>
          </p:nvSpPr>
          <p:spPr>
            <a:xfrm>
              <a:off x="4795264" y="3195783"/>
              <a:ext cx="192377" cy="683490"/>
            </a:xfrm>
            <a:custGeom>
              <a:avLst/>
              <a:gdLst>
                <a:gd name="connsiteX0" fmla="*/ 16886 w 192377"/>
                <a:gd name="connsiteY0" fmla="*/ 683490 h 683490"/>
                <a:gd name="connsiteX1" fmla="*/ 16886 w 192377"/>
                <a:gd name="connsiteY1" fmla="*/ 221672 h 683490"/>
                <a:gd name="connsiteX2" fmla="*/ 192377 w 192377"/>
                <a:gd name="connsiteY2" fmla="*/ 0 h 68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377" h="683490">
                  <a:moveTo>
                    <a:pt x="16886" y="683490"/>
                  </a:moveTo>
                  <a:cubicBezTo>
                    <a:pt x="2262" y="509538"/>
                    <a:pt x="-12362" y="335587"/>
                    <a:pt x="16886" y="221672"/>
                  </a:cubicBezTo>
                  <a:cubicBezTo>
                    <a:pt x="46134" y="107757"/>
                    <a:pt x="119255" y="53878"/>
                    <a:pt x="192377" y="0"/>
                  </a:cubicBezTo>
                </a:path>
              </a:pathLst>
            </a:custGeom>
            <a:noFill/>
            <a:ln w="25400">
              <a:solidFill>
                <a:srgbClr val="7030A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5655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1A679-3605-4D17-880E-3EA041E5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13</a:t>
            </a:fld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1ABFF95-81AB-46DC-B265-1A7C304A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572" y="294055"/>
            <a:ext cx="1409901" cy="132460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51BB12A-0BBF-4D8D-AE00-81ECC503FA0B}"/>
              </a:ext>
            </a:extLst>
          </p:cNvPr>
          <p:cNvSpPr txBox="1"/>
          <p:nvPr/>
        </p:nvSpPr>
        <p:spPr>
          <a:xfrm>
            <a:off x="5521719" y="341881"/>
            <a:ext cx="4356602" cy="12289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A" b="1" dirty="0">
                <a:solidFill>
                  <a:srgbClr val="241245"/>
                </a:solidFill>
              </a:rPr>
              <a:t>A distance-based charge with two or more zones with varying charge rates throughout Metro Vancouver.</a:t>
            </a:r>
            <a:endParaRPr lang="en-US" dirty="0">
              <a:solidFill>
                <a:srgbClr val="241245"/>
              </a:solidFill>
            </a:endParaRP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2EC3564A-8E43-4C47-84B8-A0F49BDABA92}"/>
              </a:ext>
            </a:extLst>
          </p:cNvPr>
          <p:cNvSpPr txBox="1">
            <a:spLocks/>
          </p:cNvSpPr>
          <p:nvPr/>
        </p:nvSpPr>
        <p:spPr>
          <a:xfrm>
            <a:off x="183106" y="1704716"/>
            <a:ext cx="3817504" cy="4773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CA" sz="2000" b="1" dirty="0">
                <a:solidFill>
                  <a:srgbClr val="241245"/>
                </a:solidFill>
              </a:rPr>
              <a:t>Range of charge rates per km: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CA" sz="2000" dirty="0">
              <a:solidFill>
                <a:srgbClr val="241245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CA" sz="2000" b="1" dirty="0">
                <a:solidFill>
                  <a:srgbClr val="241245"/>
                </a:solidFill>
              </a:rPr>
              <a:t>Min scenario: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CA" sz="2000" dirty="0">
                <a:solidFill>
                  <a:srgbClr val="241245"/>
                </a:solidFill>
              </a:rPr>
              <a:t>AM peak: $0.02 - $0.25/km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CA" sz="2000" dirty="0">
                <a:solidFill>
                  <a:srgbClr val="241245"/>
                </a:solidFill>
              </a:rPr>
              <a:t>Off peak: $0.02 - $0.07/km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CA" sz="2000" dirty="0">
                <a:solidFill>
                  <a:srgbClr val="241245"/>
                </a:solidFill>
              </a:rPr>
              <a:t>PM Peak: $0.03 - $0.27/km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CA" sz="2000" dirty="0">
              <a:solidFill>
                <a:srgbClr val="241245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CA" sz="2000" b="1" dirty="0">
                <a:solidFill>
                  <a:srgbClr val="241245"/>
                </a:solidFill>
              </a:rPr>
              <a:t>Min+ scenario: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CA" sz="2000" dirty="0">
                <a:solidFill>
                  <a:srgbClr val="241245"/>
                </a:solidFill>
              </a:rPr>
              <a:t>AM peak: $0.03 - $0.38/km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CA" sz="2000" dirty="0">
                <a:solidFill>
                  <a:srgbClr val="241245"/>
                </a:solidFill>
              </a:rPr>
              <a:t>Off peak: $0.03 - $0.11/km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CA" sz="2000" dirty="0">
                <a:solidFill>
                  <a:srgbClr val="241245"/>
                </a:solidFill>
              </a:rPr>
              <a:t>PM Peak: $0.04 - $0.40/km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CA" sz="2000" dirty="0">
              <a:solidFill>
                <a:srgbClr val="241245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736AD39-7791-43C2-B332-79A5E2552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Illustrative concepts</a:t>
            </a:r>
            <a:endParaRPr lang="en-US" sz="3600" dirty="0">
              <a:solidFill>
                <a:schemeClr val="accent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8F214-E67C-4978-8502-5CE24D401CD1}"/>
              </a:ext>
            </a:extLst>
          </p:cNvPr>
          <p:cNvGrpSpPr/>
          <p:nvPr/>
        </p:nvGrpSpPr>
        <p:grpSpPr>
          <a:xfrm>
            <a:off x="4309985" y="1689726"/>
            <a:ext cx="7127988" cy="4700499"/>
            <a:chOff x="4309985" y="1689726"/>
            <a:chExt cx="7127988" cy="470049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BD21B5E-AEBB-4F94-B7C7-02A14A75AF93}"/>
                </a:ext>
              </a:extLst>
            </p:cNvPr>
            <p:cNvGrpSpPr/>
            <p:nvPr/>
          </p:nvGrpSpPr>
          <p:grpSpPr>
            <a:xfrm>
              <a:off x="4309985" y="1689726"/>
              <a:ext cx="7127988" cy="4700499"/>
              <a:chOff x="727369" y="1126229"/>
              <a:chExt cx="7840786" cy="5152516"/>
            </a:xfrm>
          </p:grpSpPr>
          <p:pic>
            <p:nvPicPr>
              <p:cNvPr id="40" name="Picture 39" descr="A close up of a map&#10;&#10;Description generated with high confidence">
                <a:extLst>
                  <a:ext uri="{FF2B5EF4-FFF2-40B4-BE49-F238E27FC236}">
                    <a16:creationId xmlns:a16="http://schemas.microsoft.com/office/drawing/2014/main" id="{EE3B4B89-B26B-4B5B-B248-BAF16C75F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369" y="1126229"/>
                <a:ext cx="7840786" cy="5152516"/>
              </a:xfrm>
              <a:prstGeom prst="rect">
                <a:avLst/>
              </a:prstGeom>
              <a:ln>
                <a:solidFill>
                  <a:srgbClr val="241245"/>
                </a:solidFill>
              </a:ln>
            </p:spPr>
          </p:pic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DCCB8F8-3291-445B-A910-1905C1141289}"/>
                  </a:ext>
                </a:extLst>
              </p:cNvPr>
              <p:cNvSpPr/>
              <p:nvPr/>
            </p:nvSpPr>
            <p:spPr>
              <a:xfrm>
                <a:off x="2535276" y="2760310"/>
                <a:ext cx="1361370" cy="1362664"/>
              </a:xfrm>
              <a:custGeom>
                <a:avLst/>
                <a:gdLst>
                  <a:gd name="connsiteX0" fmla="*/ 322224 w 1361370"/>
                  <a:gd name="connsiteY0" fmla="*/ 2518 h 1363241"/>
                  <a:gd name="connsiteX1" fmla="*/ 198399 w 1361370"/>
                  <a:gd name="connsiteY1" fmla="*/ 183493 h 1363241"/>
                  <a:gd name="connsiteX2" fmla="*/ 398424 w 1361370"/>
                  <a:gd name="connsiteY2" fmla="*/ 440668 h 1363241"/>
                  <a:gd name="connsiteX3" fmla="*/ 207924 w 1361370"/>
                  <a:gd name="connsiteY3" fmla="*/ 450193 h 1363241"/>
                  <a:gd name="connsiteX4" fmla="*/ 26949 w 1361370"/>
                  <a:gd name="connsiteY4" fmla="*/ 526393 h 1363241"/>
                  <a:gd name="connsiteX5" fmla="*/ 26949 w 1361370"/>
                  <a:gd name="connsiteY5" fmla="*/ 1021693 h 1363241"/>
                  <a:gd name="connsiteX6" fmla="*/ 274599 w 1361370"/>
                  <a:gd name="connsiteY6" fmla="*/ 1202668 h 1363241"/>
                  <a:gd name="connsiteX7" fmla="*/ 407949 w 1361370"/>
                  <a:gd name="connsiteY7" fmla="*/ 1336018 h 1363241"/>
                  <a:gd name="connsiteX8" fmla="*/ 798474 w 1361370"/>
                  <a:gd name="connsiteY8" fmla="*/ 1259818 h 1363241"/>
                  <a:gd name="connsiteX9" fmla="*/ 1274724 w 1361370"/>
                  <a:gd name="connsiteY9" fmla="*/ 1307443 h 1363241"/>
                  <a:gd name="connsiteX10" fmla="*/ 1303299 w 1361370"/>
                  <a:gd name="connsiteY10" fmla="*/ 354943 h 1363241"/>
                  <a:gd name="connsiteX11" fmla="*/ 665124 w 1361370"/>
                  <a:gd name="connsiteY11" fmla="*/ 316843 h 1363241"/>
                  <a:gd name="connsiteX12" fmla="*/ 322224 w 1361370"/>
                  <a:gd name="connsiteY12" fmla="*/ 2518 h 1363241"/>
                  <a:gd name="connsiteX0" fmla="*/ 322224 w 1361370"/>
                  <a:gd name="connsiteY0" fmla="*/ 1941 h 1362664"/>
                  <a:gd name="connsiteX1" fmla="*/ 198399 w 1361370"/>
                  <a:gd name="connsiteY1" fmla="*/ 182916 h 1362664"/>
                  <a:gd name="connsiteX2" fmla="*/ 398424 w 1361370"/>
                  <a:gd name="connsiteY2" fmla="*/ 440091 h 1362664"/>
                  <a:gd name="connsiteX3" fmla="*/ 207924 w 1361370"/>
                  <a:gd name="connsiteY3" fmla="*/ 449616 h 1362664"/>
                  <a:gd name="connsiteX4" fmla="*/ 26949 w 1361370"/>
                  <a:gd name="connsiteY4" fmla="*/ 525816 h 1362664"/>
                  <a:gd name="connsiteX5" fmla="*/ 26949 w 1361370"/>
                  <a:gd name="connsiteY5" fmla="*/ 1021116 h 1362664"/>
                  <a:gd name="connsiteX6" fmla="*/ 274599 w 1361370"/>
                  <a:gd name="connsiteY6" fmla="*/ 1202091 h 1362664"/>
                  <a:gd name="connsiteX7" fmla="*/ 407949 w 1361370"/>
                  <a:gd name="connsiteY7" fmla="*/ 1335441 h 1362664"/>
                  <a:gd name="connsiteX8" fmla="*/ 798474 w 1361370"/>
                  <a:gd name="connsiteY8" fmla="*/ 1259241 h 1362664"/>
                  <a:gd name="connsiteX9" fmla="*/ 1274724 w 1361370"/>
                  <a:gd name="connsiteY9" fmla="*/ 1306866 h 1362664"/>
                  <a:gd name="connsiteX10" fmla="*/ 1303299 w 1361370"/>
                  <a:gd name="connsiteY10" fmla="*/ 354366 h 1362664"/>
                  <a:gd name="connsiteX11" fmla="*/ 702069 w 1361370"/>
                  <a:gd name="connsiteY11" fmla="*/ 297793 h 1362664"/>
                  <a:gd name="connsiteX12" fmla="*/ 322224 w 1361370"/>
                  <a:gd name="connsiteY12" fmla="*/ 1941 h 1362664"/>
                  <a:gd name="connsiteX0" fmla="*/ 322224 w 1361370"/>
                  <a:gd name="connsiteY0" fmla="*/ 1941 h 1362664"/>
                  <a:gd name="connsiteX1" fmla="*/ 198399 w 1361370"/>
                  <a:gd name="connsiteY1" fmla="*/ 182916 h 1362664"/>
                  <a:gd name="connsiteX2" fmla="*/ 398424 w 1361370"/>
                  <a:gd name="connsiteY2" fmla="*/ 440091 h 1362664"/>
                  <a:gd name="connsiteX3" fmla="*/ 207924 w 1361370"/>
                  <a:gd name="connsiteY3" fmla="*/ 449616 h 1362664"/>
                  <a:gd name="connsiteX4" fmla="*/ 26949 w 1361370"/>
                  <a:gd name="connsiteY4" fmla="*/ 525816 h 1362664"/>
                  <a:gd name="connsiteX5" fmla="*/ 26949 w 1361370"/>
                  <a:gd name="connsiteY5" fmla="*/ 1021116 h 1362664"/>
                  <a:gd name="connsiteX6" fmla="*/ 274599 w 1361370"/>
                  <a:gd name="connsiteY6" fmla="*/ 1202091 h 1362664"/>
                  <a:gd name="connsiteX7" fmla="*/ 407949 w 1361370"/>
                  <a:gd name="connsiteY7" fmla="*/ 1335441 h 1362664"/>
                  <a:gd name="connsiteX8" fmla="*/ 798474 w 1361370"/>
                  <a:gd name="connsiteY8" fmla="*/ 1259241 h 1362664"/>
                  <a:gd name="connsiteX9" fmla="*/ 1274724 w 1361370"/>
                  <a:gd name="connsiteY9" fmla="*/ 1306866 h 1362664"/>
                  <a:gd name="connsiteX10" fmla="*/ 1303299 w 1361370"/>
                  <a:gd name="connsiteY10" fmla="*/ 354366 h 1362664"/>
                  <a:gd name="connsiteX11" fmla="*/ 702069 w 1361370"/>
                  <a:gd name="connsiteY11" fmla="*/ 297793 h 1362664"/>
                  <a:gd name="connsiteX12" fmla="*/ 322224 w 1361370"/>
                  <a:gd name="connsiteY12" fmla="*/ 1941 h 136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1370" h="1362664">
                    <a:moveTo>
                      <a:pt x="322224" y="1941"/>
                    </a:moveTo>
                    <a:cubicBezTo>
                      <a:pt x="238279" y="-17205"/>
                      <a:pt x="185699" y="109891"/>
                      <a:pt x="198399" y="182916"/>
                    </a:cubicBezTo>
                    <a:cubicBezTo>
                      <a:pt x="211099" y="255941"/>
                      <a:pt x="396837" y="395641"/>
                      <a:pt x="398424" y="440091"/>
                    </a:cubicBezTo>
                    <a:cubicBezTo>
                      <a:pt x="400012" y="484541"/>
                      <a:pt x="269836" y="435329"/>
                      <a:pt x="207924" y="449616"/>
                    </a:cubicBezTo>
                    <a:cubicBezTo>
                      <a:pt x="146012" y="463903"/>
                      <a:pt x="57112" y="430566"/>
                      <a:pt x="26949" y="525816"/>
                    </a:cubicBezTo>
                    <a:cubicBezTo>
                      <a:pt x="-3214" y="621066"/>
                      <a:pt x="-14326" y="908404"/>
                      <a:pt x="26949" y="1021116"/>
                    </a:cubicBezTo>
                    <a:cubicBezTo>
                      <a:pt x="68224" y="1133828"/>
                      <a:pt x="211099" y="1149704"/>
                      <a:pt x="274599" y="1202091"/>
                    </a:cubicBezTo>
                    <a:cubicBezTo>
                      <a:pt x="338099" y="1254478"/>
                      <a:pt x="320637" y="1325916"/>
                      <a:pt x="407949" y="1335441"/>
                    </a:cubicBezTo>
                    <a:cubicBezTo>
                      <a:pt x="495261" y="1344966"/>
                      <a:pt x="654012" y="1264003"/>
                      <a:pt x="798474" y="1259241"/>
                    </a:cubicBezTo>
                    <a:cubicBezTo>
                      <a:pt x="942936" y="1254479"/>
                      <a:pt x="1190587" y="1457678"/>
                      <a:pt x="1274724" y="1306866"/>
                    </a:cubicBezTo>
                    <a:cubicBezTo>
                      <a:pt x="1358861" y="1156054"/>
                      <a:pt x="1404899" y="519466"/>
                      <a:pt x="1303299" y="354366"/>
                    </a:cubicBezTo>
                    <a:cubicBezTo>
                      <a:pt x="1201699" y="189266"/>
                      <a:pt x="849995" y="395063"/>
                      <a:pt x="702069" y="297793"/>
                    </a:cubicBezTo>
                    <a:cubicBezTo>
                      <a:pt x="554143" y="200523"/>
                      <a:pt x="406169" y="21087"/>
                      <a:pt x="322224" y="1941"/>
                    </a:cubicBez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B29911-4B37-4FF8-BD2B-76F925902EE9}"/>
                  </a:ext>
                </a:extLst>
              </p:cNvPr>
              <p:cNvSpPr/>
              <p:nvPr/>
            </p:nvSpPr>
            <p:spPr>
              <a:xfrm>
                <a:off x="3890176" y="2905898"/>
                <a:ext cx="2338727" cy="1392443"/>
              </a:xfrm>
              <a:custGeom>
                <a:avLst/>
                <a:gdLst>
                  <a:gd name="connsiteX0" fmla="*/ 24599 w 2338727"/>
                  <a:gd name="connsiteY0" fmla="*/ 132577 h 1392443"/>
                  <a:gd name="connsiteX1" fmla="*/ 53174 w 2338727"/>
                  <a:gd name="connsiteY1" fmla="*/ 742177 h 1392443"/>
                  <a:gd name="connsiteX2" fmla="*/ 5549 w 2338727"/>
                  <a:gd name="connsiteY2" fmla="*/ 1142227 h 1392443"/>
                  <a:gd name="connsiteX3" fmla="*/ 205574 w 2338727"/>
                  <a:gd name="connsiteY3" fmla="*/ 1389877 h 1392443"/>
                  <a:gd name="connsiteX4" fmla="*/ 434174 w 2338727"/>
                  <a:gd name="connsiteY4" fmla="*/ 1266052 h 1392443"/>
                  <a:gd name="connsiteX5" fmla="*/ 605624 w 2338727"/>
                  <a:gd name="connsiteY5" fmla="*/ 1180327 h 1392443"/>
                  <a:gd name="connsiteX6" fmla="*/ 824699 w 2338727"/>
                  <a:gd name="connsiteY6" fmla="*/ 1170802 h 1392443"/>
                  <a:gd name="connsiteX7" fmla="*/ 948524 w 2338727"/>
                  <a:gd name="connsiteY7" fmla="*/ 942202 h 1392443"/>
                  <a:gd name="connsiteX8" fmla="*/ 1558124 w 2338727"/>
                  <a:gd name="connsiteY8" fmla="*/ 942202 h 1392443"/>
                  <a:gd name="connsiteX9" fmla="*/ 2167724 w 2338727"/>
                  <a:gd name="connsiteY9" fmla="*/ 523102 h 1392443"/>
                  <a:gd name="connsiteX10" fmla="*/ 2310599 w 2338727"/>
                  <a:gd name="connsiteY10" fmla="*/ 284977 h 1392443"/>
                  <a:gd name="connsiteX11" fmla="*/ 1700999 w 2338727"/>
                  <a:gd name="connsiteY11" fmla="*/ 8752 h 1392443"/>
                  <a:gd name="connsiteX12" fmla="*/ 1177124 w 2338727"/>
                  <a:gd name="connsiteY12" fmla="*/ 84952 h 1392443"/>
                  <a:gd name="connsiteX13" fmla="*/ 1358099 w 2338727"/>
                  <a:gd name="connsiteY13" fmla="*/ 246877 h 1392443"/>
                  <a:gd name="connsiteX14" fmla="*/ 1129499 w 2338727"/>
                  <a:gd name="connsiteY14" fmla="*/ 265927 h 1392443"/>
                  <a:gd name="connsiteX15" fmla="*/ 996149 w 2338727"/>
                  <a:gd name="connsiteY15" fmla="*/ 104002 h 1392443"/>
                  <a:gd name="connsiteX16" fmla="*/ 634199 w 2338727"/>
                  <a:gd name="connsiteY16" fmla="*/ 161152 h 1392443"/>
                  <a:gd name="connsiteX17" fmla="*/ 310349 w 2338727"/>
                  <a:gd name="connsiteY17" fmla="*/ 132577 h 1392443"/>
                  <a:gd name="connsiteX18" fmla="*/ 24599 w 2338727"/>
                  <a:gd name="connsiteY18" fmla="*/ 132577 h 13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8727" h="1392443">
                    <a:moveTo>
                      <a:pt x="24599" y="132577"/>
                    </a:moveTo>
                    <a:cubicBezTo>
                      <a:pt x="-18264" y="234177"/>
                      <a:pt x="56349" y="573902"/>
                      <a:pt x="53174" y="742177"/>
                    </a:cubicBezTo>
                    <a:cubicBezTo>
                      <a:pt x="49999" y="910452"/>
                      <a:pt x="-19851" y="1034277"/>
                      <a:pt x="5549" y="1142227"/>
                    </a:cubicBezTo>
                    <a:cubicBezTo>
                      <a:pt x="30949" y="1250177"/>
                      <a:pt x="134137" y="1369240"/>
                      <a:pt x="205574" y="1389877"/>
                    </a:cubicBezTo>
                    <a:cubicBezTo>
                      <a:pt x="277011" y="1410514"/>
                      <a:pt x="367499" y="1300977"/>
                      <a:pt x="434174" y="1266052"/>
                    </a:cubicBezTo>
                    <a:cubicBezTo>
                      <a:pt x="500849" y="1231127"/>
                      <a:pt x="540537" y="1196202"/>
                      <a:pt x="605624" y="1180327"/>
                    </a:cubicBezTo>
                    <a:cubicBezTo>
                      <a:pt x="670711" y="1164452"/>
                      <a:pt x="767549" y="1210490"/>
                      <a:pt x="824699" y="1170802"/>
                    </a:cubicBezTo>
                    <a:cubicBezTo>
                      <a:pt x="881849" y="1131115"/>
                      <a:pt x="826287" y="980302"/>
                      <a:pt x="948524" y="942202"/>
                    </a:cubicBezTo>
                    <a:cubicBezTo>
                      <a:pt x="1070761" y="904102"/>
                      <a:pt x="1354924" y="1012052"/>
                      <a:pt x="1558124" y="942202"/>
                    </a:cubicBezTo>
                    <a:cubicBezTo>
                      <a:pt x="1761324" y="872352"/>
                      <a:pt x="2042312" y="632639"/>
                      <a:pt x="2167724" y="523102"/>
                    </a:cubicBezTo>
                    <a:cubicBezTo>
                      <a:pt x="2293136" y="413565"/>
                      <a:pt x="2388386" y="370702"/>
                      <a:pt x="2310599" y="284977"/>
                    </a:cubicBezTo>
                    <a:cubicBezTo>
                      <a:pt x="2232812" y="199252"/>
                      <a:pt x="1889911" y="42089"/>
                      <a:pt x="1700999" y="8752"/>
                    </a:cubicBezTo>
                    <a:cubicBezTo>
                      <a:pt x="1512087" y="-24585"/>
                      <a:pt x="1234274" y="45264"/>
                      <a:pt x="1177124" y="84952"/>
                    </a:cubicBezTo>
                    <a:cubicBezTo>
                      <a:pt x="1119974" y="124639"/>
                      <a:pt x="1366037" y="216714"/>
                      <a:pt x="1358099" y="246877"/>
                    </a:cubicBezTo>
                    <a:cubicBezTo>
                      <a:pt x="1350161" y="277040"/>
                      <a:pt x="1189824" y="289739"/>
                      <a:pt x="1129499" y="265927"/>
                    </a:cubicBezTo>
                    <a:cubicBezTo>
                      <a:pt x="1069174" y="242115"/>
                      <a:pt x="1078699" y="121464"/>
                      <a:pt x="996149" y="104002"/>
                    </a:cubicBezTo>
                    <a:cubicBezTo>
                      <a:pt x="913599" y="86540"/>
                      <a:pt x="748499" y="156389"/>
                      <a:pt x="634199" y="161152"/>
                    </a:cubicBezTo>
                    <a:cubicBezTo>
                      <a:pt x="519899" y="165915"/>
                      <a:pt x="410361" y="137339"/>
                      <a:pt x="310349" y="132577"/>
                    </a:cubicBezTo>
                    <a:cubicBezTo>
                      <a:pt x="210337" y="127815"/>
                      <a:pt x="67462" y="30977"/>
                      <a:pt x="24599" y="132577"/>
                    </a:cubicBez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6278723-8D49-46AB-8559-BEF7B10384E2}"/>
                  </a:ext>
                </a:extLst>
              </p:cNvPr>
              <p:cNvSpPr/>
              <p:nvPr/>
            </p:nvSpPr>
            <p:spPr>
              <a:xfrm>
                <a:off x="2405932" y="2365124"/>
                <a:ext cx="1478536" cy="620259"/>
              </a:xfrm>
              <a:custGeom>
                <a:avLst/>
                <a:gdLst>
                  <a:gd name="connsiteX0" fmla="*/ 41797 w 1449765"/>
                  <a:gd name="connsiteY0" fmla="*/ 74541 h 583425"/>
                  <a:gd name="connsiteX1" fmla="*/ 356122 w 1449765"/>
                  <a:gd name="connsiteY1" fmla="*/ 274566 h 583425"/>
                  <a:gd name="connsiteX2" fmla="*/ 699022 w 1449765"/>
                  <a:gd name="connsiteY2" fmla="*/ 455541 h 583425"/>
                  <a:gd name="connsiteX3" fmla="*/ 927622 w 1449765"/>
                  <a:gd name="connsiteY3" fmla="*/ 426966 h 583425"/>
                  <a:gd name="connsiteX4" fmla="*/ 1318147 w 1449765"/>
                  <a:gd name="connsiteY4" fmla="*/ 569841 h 583425"/>
                  <a:gd name="connsiteX5" fmla="*/ 1346722 w 1449765"/>
                  <a:gd name="connsiteY5" fmla="*/ 36441 h 583425"/>
                  <a:gd name="connsiteX6" fmla="*/ 41797 w 1449765"/>
                  <a:gd name="connsiteY6" fmla="*/ 74541 h 583425"/>
                  <a:gd name="connsiteX0" fmla="*/ 41797 w 1449765"/>
                  <a:gd name="connsiteY0" fmla="*/ 61218 h 589152"/>
                  <a:gd name="connsiteX1" fmla="*/ 356122 w 1449765"/>
                  <a:gd name="connsiteY1" fmla="*/ 280293 h 589152"/>
                  <a:gd name="connsiteX2" fmla="*/ 699022 w 1449765"/>
                  <a:gd name="connsiteY2" fmla="*/ 461268 h 589152"/>
                  <a:gd name="connsiteX3" fmla="*/ 927622 w 1449765"/>
                  <a:gd name="connsiteY3" fmla="*/ 432693 h 589152"/>
                  <a:gd name="connsiteX4" fmla="*/ 1318147 w 1449765"/>
                  <a:gd name="connsiteY4" fmla="*/ 575568 h 589152"/>
                  <a:gd name="connsiteX5" fmla="*/ 1346722 w 1449765"/>
                  <a:gd name="connsiteY5" fmla="*/ 42168 h 589152"/>
                  <a:gd name="connsiteX6" fmla="*/ 41797 w 1449765"/>
                  <a:gd name="connsiteY6" fmla="*/ 61218 h 589152"/>
                  <a:gd name="connsiteX0" fmla="*/ 70568 w 1478536"/>
                  <a:gd name="connsiteY0" fmla="*/ 92325 h 620259"/>
                  <a:gd name="connsiteX1" fmla="*/ 384893 w 1478536"/>
                  <a:gd name="connsiteY1" fmla="*/ 311400 h 620259"/>
                  <a:gd name="connsiteX2" fmla="*/ 727793 w 1478536"/>
                  <a:gd name="connsiteY2" fmla="*/ 492375 h 620259"/>
                  <a:gd name="connsiteX3" fmla="*/ 956393 w 1478536"/>
                  <a:gd name="connsiteY3" fmla="*/ 463800 h 620259"/>
                  <a:gd name="connsiteX4" fmla="*/ 1346918 w 1478536"/>
                  <a:gd name="connsiteY4" fmla="*/ 606675 h 620259"/>
                  <a:gd name="connsiteX5" fmla="*/ 1375493 w 1478536"/>
                  <a:gd name="connsiteY5" fmla="*/ 73275 h 620259"/>
                  <a:gd name="connsiteX6" fmla="*/ 70568 w 1478536"/>
                  <a:gd name="connsiteY6" fmla="*/ 92325 h 6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8536" h="620259">
                    <a:moveTo>
                      <a:pt x="70568" y="92325"/>
                    </a:moveTo>
                    <a:cubicBezTo>
                      <a:pt x="-170732" y="227262"/>
                      <a:pt x="275356" y="244725"/>
                      <a:pt x="384893" y="311400"/>
                    </a:cubicBezTo>
                    <a:cubicBezTo>
                      <a:pt x="494431" y="378075"/>
                      <a:pt x="632543" y="466975"/>
                      <a:pt x="727793" y="492375"/>
                    </a:cubicBezTo>
                    <a:cubicBezTo>
                      <a:pt x="823043" y="517775"/>
                      <a:pt x="853206" y="444750"/>
                      <a:pt x="956393" y="463800"/>
                    </a:cubicBezTo>
                    <a:cubicBezTo>
                      <a:pt x="1059581" y="482850"/>
                      <a:pt x="1277068" y="671762"/>
                      <a:pt x="1346918" y="606675"/>
                    </a:cubicBezTo>
                    <a:cubicBezTo>
                      <a:pt x="1416768" y="541588"/>
                      <a:pt x="1588218" y="159000"/>
                      <a:pt x="1375493" y="73275"/>
                    </a:cubicBezTo>
                    <a:cubicBezTo>
                      <a:pt x="1162768" y="-12450"/>
                      <a:pt x="311868" y="-42612"/>
                      <a:pt x="70568" y="92325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7207066-F6F2-4864-8B32-C64DBE673883}"/>
                  </a:ext>
                </a:extLst>
              </p:cNvPr>
              <p:cNvSpPr/>
              <p:nvPr/>
            </p:nvSpPr>
            <p:spPr>
              <a:xfrm>
                <a:off x="2466138" y="3894528"/>
                <a:ext cx="1756636" cy="1182810"/>
              </a:xfrm>
              <a:custGeom>
                <a:avLst/>
                <a:gdLst>
                  <a:gd name="connsiteX0" fmla="*/ 19888 w 2134438"/>
                  <a:gd name="connsiteY0" fmla="*/ 96447 h 1182810"/>
                  <a:gd name="connsiteX1" fmla="*/ 38938 w 2134438"/>
                  <a:gd name="connsiteY1" fmla="*/ 944172 h 1182810"/>
                  <a:gd name="connsiteX2" fmla="*/ 467563 w 2134438"/>
                  <a:gd name="connsiteY2" fmla="*/ 1182297 h 1182810"/>
                  <a:gd name="connsiteX3" fmla="*/ 972388 w 2134438"/>
                  <a:gd name="connsiteY3" fmla="*/ 1001322 h 1182810"/>
                  <a:gd name="connsiteX4" fmla="*/ 1239088 w 2134438"/>
                  <a:gd name="connsiteY4" fmla="*/ 791772 h 1182810"/>
                  <a:gd name="connsiteX5" fmla="*/ 1648663 w 2134438"/>
                  <a:gd name="connsiteY5" fmla="*/ 582222 h 1182810"/>
                  <a:gd name="connsiteX6" fmla="*/ 2134438 w 2134438"/>
                  <a:gd name="connsiteY6" fmla="*/ 267897 h 1182810"/>
                  <a:gd name="connsiteX7" fmla="*/ 1648663 w 2134438"/>
                  <a:gd name="connsiteY7" fmla="*/ 458397 h 1182810"/>
                  <a:gd name="connsiteX8" fmla="*/ 1458163 w 2134438"/>
                  <a:gd name="connsiteY8" fmla="*/ 353622 h 1182810"/>
                  <a:gd name="connsiteX9" fmla="*/ 1134313 w 2134438"/>
                  <a:gd name="connsiteY9" fmla="*/ 248847 h 1182810"/>
                  <a:gd name="connsiteX10" fmla="*/ 858088 w 2134438"/>
                  <a:gd name="connsiteY10" fmla="*/ 201222 h 1182810"/>
                  <a:gd name="connsiteX11" fmla="*/ 572338 w 2134438"/>
                  <a:gd name="connsiteY11" fmla="*/ 248847 h 1182810"/>
                  <a:gd name="connsiteX12" fmla="*/ 400888 w 2134438"/>
                  <a:gd name="connsiteY12" fmla="*/ 229797 h 1182810"/>
                  <a:gd name="connsiteX13" fmla="*/ 324688 w 2134438"/>
                  <a:gd name="connsiteY13" fmla="*/ 115497 h 1182810"/>
                  <a:gd name="connsiteX14" fmla="*/ 172288 w 2134438"/>
                  <a:gd name="connsiteY14" fmla="*/ 58347 h 1182810"/>
                  <a:gd name="connsiteX15" fmla="*/ 38938 w 2134438"/>
                  <a:gd name="connsiteY15" fmla="*/ 10722 h 1182810"/>
                  <a:gd name="connsiteX16" fmla="*/ 19888 w 2134438"/>
                  <a:gd name="connsiteY16" fmla="*/ 96447 h 1182810"/>
                  <a:gd name="connsiteX0" fmla="*/ 19888 w 2135204"/>
                  <a:gd name="connsiteY0" fmla="*/ 96447 h 1182810"/>
                  <a:gd name="connsiteX1" fmla="*/ 38938 w 2135204"/>
                  <a:gd name="connsiteY1" fmla="*/ 944172 h 1182810"/>
                  <a:gd name="connsiteX2" fmla="*/ 467563 w 2135204"/>
                  <a:gd name="connsiteY2" fmla="*/ 1182297 h 1182810"/>
                  <a:gd name="connsiteX3" fmla="*/ 972388 w 2135204"/>
                  <a:gd name="connsiteY3" fmla="*/ 1001322 h 1182810"/>
                  <a:gd name="connsiteX4" fmla="*/ 1239088 w 2135204"/>
                  <a:gd name="connsiteY4" fmla="*/ 791772 h 1182810"/>
                  <a:gd name="connsiteX5" fmla="*/ 1648663 w 2135204"/>
                  <a:gd name="connsiteY5" fmla="*/ 582222 h 1182810"/>
                  <a:gd name="connsiteX6" fmla="*/ 2134438 w 2135204"/>
                  <a:gd name="connsiteY6" fmla="*/ 267897 h 1182810"/>
                  <a:gd name="connsiteX7" fmla="*/ 1753438 w 2135204"/>
                  <a:gd name="connsiteY7" fmla="*/ 429822 h 1182810"/>
                  <a:gd name="connsiteX8" fmla="*/ 1458163 w 2135204"/>
                  <a:gd name="connsiteY8" fmla="*/ 353622 h 1182810"/>
                  <a:gd name="connsiteX9" fmla="*/ 1134313 w 2135204"/>
                  <a:gd name="connsiteY9" fmla="*/ 248847 h 1182810"/>
                  <a:gd name="connsiteX10" fmla="*/ 858088 w 2135204"/>
                  <a:gd name="connsiteY10" fmla="*/ 201222 h 1182810"/>
                  <a:gd name="connsiteX11" fmla="*/ 572338 w 2135204"/>
                  <a:gd name="connsiteY11" fmla="*/ 248847 h 1182810"/>
                  <a:gd name="connsiteX12" fmla="*/ 400888 w 2135204"/>
                  <a:gd name="connsiteY12" fmla="*/ 229797 h 1182810"/>
                  <a:gd name="connsiteX13" fmla="*/ 324688 w 2135204"/>
                  <a:gd name="connsiteY13" fmla="*/ 115497 h 1182810"/>
                  <a:gd name="connsiteX14" fmla="*/ 172288 w 2135204"/>
                  <a:gd name="connsiteY14" fmla="*/ 58347 h 1182810"/>
                  <a:gd name="connsiteX15" fmla="*/ 38938 w 2135204"/>
                  <a:gd name="connsiteY15" fmla="*/ 10722 h 1182810"/>
                  <a:gd name="connsiteX16" fmla="*/ 19888 w 2135204"/>
                  <a:gd name="connsiteY16" fmla="*/ 96447 h 1182810"/>
                  <a:gd name="connsiteX0" fmla="*/ 19888 w 2135283"/>
                  <a:gd name="connsiteY0" fmla="*/ 96447 h 1182810"/>
                  <a:gd name="connsiteX1" fmla="*/ 38938 w 2135283"/>
                  <a:gd name="connsiteY1" fmla="*/ 944172 h 1182810"/>
                  <a:gd name="connsiteX2" fmla="*/ 467563 w 2135283"/>
                  <a:gd name="connsiteY2" fmla="*/ 1182297 h 1182810"/>
                  <a:gd name="connsiteX3" fmla="*/ 972388 w 2135283"/>
                  <a:gd name="connsiteY3" fmla="*/ 1001322 h 1182810"/>
                  <a:gd name="connsiteX4" fmla="*/ 1239088 w 2135283"/>
                  <a:gd name="connsiteY4" fmla="*/ 791772 h 1182810"/>
                  <a:gd name="connsiteX5" fmla="*/ 1648663 w 2135283"/>
                  <a:gd name="connsiteY5" fmla="*/ 582222 h 1182810"/>
                  <a:gd name="connsiteX6" fmla="*/ 2134438 w 2135283"/>
                  <a:gd name="connsiteY6" fmla="*/ 267897 h 1182810"/>
                  <a:gd name="connsiteX7" fmla="*/ 1753438 w 2135283"/>
                  <a:gd name="connsiteY7" fmla="*/ 429822 h 1182810"/>
                  <a:gd name="connsiteX8" fmla="*/ 1458163 w 2135283"/>
                  <a:gd name="connsiteY8" fmla="*/ 353622 h 1182810"/>
                  <a:gd name="connsiteX9" fmla="*/ 1134313 w 2135283"/>
                  <a:gd name="connsiteY9" fmla="*/ 248847 h 1182810"/>
                  <a:gd name="connsiteX10" fmla="*/ 858088 w 2135283"/>
                  <a:gd name="connsiteY10" fmla="*/ 201222 h 1182810"/>
                  <a:gd name="connsiteX11" fmla="*/ 572338 w 2135283"/>
                  <a:gd name="connsiteY11" fmla="*/ 248847 h 1182810"/>
                  <a:gd name="connsiteX12" fmla="*/ 400888 w 2135283"/>
                  <a:gd name="connsiteY12" fmla="*/ 229797 h 1182810"/>
                  <a:gd name="connsiteX13" fmla="*/ 324688 w 2135283"/>
                  <a:gd name="connsiteY13" fmla="*/ 115497 h 1182810"/>
                  <a:gd name="connsiteX14" fmla="*/ 172288 w 2135283"/>
                  <a:gd name="connsiteY14" fmla="*/ 58347 h 1182810"/>
                  <a:gd name="connsiteX15" fmla="*/ 38938 w 2135283"/>
                  <a:gd name="connsiteY15" fmla="*/ 10722 h 1182810"/>
                  <a:gd name="connsiteX16" fmla="*/ 19888 w 2135283"/>
                  <a:gd name="connsiteY16" fmla="*/ 96447 h 1182810"/>
                  <a:gd name="connsiteX0" fmla="*/ 19888 w 2135604"/>
                  <a:gd name="connsiteY0" fmla="*/ 96447 h 1182810"/>
                  <a:gd name="connsiteX1" fmla="*/ 38938 w 2135604"/>
                  <a:gd name="connsiteY1" fmla="*/ 944172 h 1182810"/>
                  <a:gd name="connsiteX2" fmla="*/ 467563 w 2135604"/>
                  <a:gd name="connsiteY2" fmla="*/ 1182297 h 1182810"/>
                  <a:gd name="connsiteX3" fmla="*/ 972388 w 2135604"/>
                  <a:gd name="connsiteY3" fmla="*/ 1001322 h 1182810"/>
                  <a:gd name="connsiteX4" fmla="*/ 1239088 w 2135604"/>
                  <a:gd name="connsiteY4" fmla="*/ 791772 h 1182810"/>
                  <a:gd name="connsiteX5" fmla="*/ 1648663 w 2135604"/>
                  <a:gd name="connsiteY5" fmla="*/ 582222 h 1182810"/>
                  <a:gd name="connsiteX6" fmla="*/ 2134438 w 2135604"/>
                  <a:gd name="connsiteY6" fmla="*/ 267897 h 1182810"/>
                  <a:gd name="connsiteX7" fmla="*/ 1753438 w 2135604"/>
                  <a:gd name="connsiteY7" fmla="*/ 429822 h 1182810"/>
                  <a:gd name="connsiteX8" fmla="*/ 1458163 w 2135604"/>
                  <a:gd name="connsiteY8" fmla="*/ 353622 h 1182810"/>
                  <a:gd name="connsiteX9" fmla="*/ 1134313 w 2135604"/>
                  <a:gd name="connsiteY9" fmla="*/ 248847 h 1182810"/>
                  <a:gd name="connsiteX10" fmla="*/ 858088 w 2135604"/>
                  <a:gd name="connsiteY10" fmla="*/ 201222 h 1182810"/>
                  <a:gd name="connsiteX11" fmla="*/ 572338 w 2135604"/>
                  <a:gd name="connsiteY11" fmla="*/ 248847 h 1182810"/>
                  <a:gd name="connsiteX12" fmla="*/ 400888 w 2135604"/>
                  <a:gd name="connsiteY12" fmla="*/ 229797 h 1182810"/>
                  <a:gd name="connsiteX13" fmla="*/ 324688 w 2135604"/>
                  <a:gd name="connsiteY13" fmla="*/ 115497 h 1182810"/>
                  <a:gd name="connsiteX14" fmla="*/ 172288 w 2135604"/>
                  <a:gd name="connsiteY14" fmla="*/ 58347 h 1182810"/>
                  <a:gd name="connsiteX15" fmla="*/ 38938 w 2135604"/>
                  <a:gd name="connsiteY15" fmla="*/ 10722 h 1182810"/>
                  <a:gd name="connsiteX16" fmla="*/ 19888 w 2135604"/>
                  <a:gd name="connsiteY16" fmla="*/ 96447 h 1182810"/>
                  <a:gd name="connsiteX0" fmla="*/ 19888 w 2135662"/>
                  <a:gd name="connsiteY0" fmla="*/ 96447 h 1182810"/>
                  <a:gd name="connsiteX1" fmla="*/ 38938 w 2135662"/>
                  <a:gd name="connsiteY1" fmla="*/ 944172 h 1182810"/>
                  <a:gd name="connsiteX2" fmla="*/ 467563 w 2135662"/>
                  <a:gd name="connsiteY2" fmla="*/ 1182297 h 1182810"/>
                  <a:gd name="connsiteX3" fmla="*/ 972388 w 2135662"/>
                  <a:gd name="connsiteY3" fmla="*/ 1001322 h 1182810"/>
                  <a:gd name="connsiteX4" fmla="*/ 1239088 w 2135662"/>
                  <a:gd name="connsiteY4" fmla="*/ 791772 h 1182810"/>
                  <a:gd name="connsiteX5" fmla="*/ 1648663 w 2135662"/>
                  <a:gd name="connsiteY5" fmla="*/ 582222 h 1182810"/>
                  <a:gd name="connsiteX6" fmla="*/ 2134438 w 2135662"/>
                  <a:gd name="connsiteY6" fmla="*/ 267897 h 1182810"/>
                  <a:gd name="connsiteX7" fmla="*/ 1753438 w 2135662"/>
                  <a:gd name="connsiteY7" fmla="*/ 429822 h 1182810"/>
                  <a:gd name="connsiteX8" fmla="*/ 1458163 w 2135662"/>
                  <a:gd name="connsiteY8" fmla="*/ 353622 h 1182810"/>
                  <a:gd name="connsiteX9" fmla="*/ 1134313 w 2135662"/>
                  <a:gd name="connsiteY9" fmla="*/ 248847 h 1182810"/>
                  <a:gd name="connsiteX10" fmla="*/ 858088 w 2135662"/>
                  <a:gd name="connsiteY10" fmla="*/ 201222 h 1182810"/>
                  <a:gd name="connsiteX11" fmla="*/ 572338 w 2135662"/>
                  <a:gd name="connsiteY11" fmla="*/ 248847 h 1182810"/>
                  <a:gd name="connsiteX12" fmla="*/ 400888 w 2135662"/>
                  <a:gd name="connsiteY12" fmla="*/ 229797 h 1182810"/>
                  <a:gd name="connsiteX13" fmla="*/ 324688 w 2135662"/>
                  <a:gd name="connsiteY13" fmla="*/ 115497 h 1182810"/>
                  <a:gd name="connsiteX14" fmla="*/ 172288 w 2135662"/>
                  <a:gd name="connsiteY14" fmla="*/ 58347 h 1182810"/>
                  <a:gd name="connsiteX15" fmla="*/ 38938 w 2135662"/>
                  <a:gd name="connsiteY15" fmla="*/ 10722 h 1182810"/>
                  <a:gd name="connsiteX16" fmla="*/ 19888 w 2135662"/>
                  <a:gd name="connsiteY16" fmla="*/ 96447 h 1182810"/>
                  <a:gd name="connsiteX0" fmla="*/ 19888 w 2135662"/>
                  <a:gd name="connsiteY0" fmla="*/ 96447 h 1182810"/>
                  <a:gd name="connsiteX1" fmla="*/ 38938 w 2135662"/>
                  <a:gd name="connsiteY1" fmla="*/ 944172 h 1182810"/>
                  <a:gd name="connsiteX2" fmla="*/ 467563 w 2135662"/>
                  <a:gd name="connsiteY2" fmla="*/ 1182297 h 1182810"/>
                  <a:gd name="connsiteX3" fmla="*/ 972388 w 2135662"/>
                  <a:gd name="connsiteY3" fmla="*/ 1001322 h 1182810"/>
                  <a:gd name="connsiteX4" fmla="*/ 1239088 w 2135662"/>
                  <a:gd name="connsiteY4" fmla="*/ 791772 h 1182810"/>
                  <a:gd name="connsiteX5" fmla="*/ 1648663 w 2135662"/>
                  <a:gd name="connsiteY5" fmla="*/ 582222 h 1182810"/>
                  <a:gd name="connsiteX6" fmla="*/ 2134438 w 2135662"/>
                  <a:gd name="connsiteY6" fmla="*/ 267897 h 1182810"/>
                  <a:gd name="connsiteX7" fmla="*/ 1753438 w 2135662"/>
                  <a:gd name="connsiteY7" fmla="*/ 429822 h 1182810"/>
                  <a:gd name="connsiteX8" fmla="*/ 1458163 w 2135662"/>
                  <a:gd name="connsiteY8" fmla="*/ 353622 h 1182810"/>
                  <a:gd name="connsiteX9" fmla="*/ 1134313 w 2135662"/>
                  <a:gd name="connsiteY9" fmla="*/ 248847 h 1182810"/>
                  <a:gd name="connsiteX10" fmla="*/ 858088 w 2135662"/>
                  <a:gd name="connsiteY10" fmla="*/ 201222 h 1182810"/>
                  <a:gd name="connsiteX11" fmla="*/ 572338 w 2135662"/>
                  <a:gd name="connsiteY11" fmla="*/ 248847 h 1182810"/>
                  <a:gd name="connsiteX12" fmla="*/ 400888 w 2135662"/>
                  <a:gd name="connsiteY12" fmla="*/ 229797 h 1182810"/>
                  <a:gd name="connsiteX13" fmla="*/ 324688 w 2135662"/>
                  <a:gd name="connsiteY13" fmla="*/ 115497 h 1182810"/>
                  <a:gd name="connsiteX14" fmla="*/ 172288 w 2135662"/>
                  <a:gd name="connsiteY14" fmla="*/ 58347 h 1182810"/>
                  <a:gd name="connsiteX15" fmla="*/ 38938 w 2135662"/>
                  <a:gd name="connsiteY15" fmla="*/ 10722 h 1182810"/>
                  <a:gd name="connsiteX16" fmla="*/ 19888 w 2135662"/>
                  <a:gd name="connsiteY16" fmla="*/ 96447 h 1182810"/>
                  <a:gd name="connsiteX0" fmla="*/ 19888 w 2135162"/>
                  <a:gd name="connsiteY0" fmla="*/ 96447 h 1182810"/>
                  <a:gd name="connsiteX1" fmla="*/ 38938 w 2135162"/>
                  <a:gd name="connsiteY1" fmla="*/ 944172 h 1182810"/>
                  <a:gd name="connsiteX2" fmla="*/ 467563 w 2135162"/>
                  <a:gd name="connsiteY2" fmla="*/ 1182297 h 1182810"/>
                  <a:gd name="connsiteX3" fmla="*/ 972388 w 2135162"/>
                  <a:gd name="connsiteY3" fmla="*/ 1001322 h 1182810"/>
                  <a:gd name="connsiteX4" fmla="*/ 1239088 w 2135162"/>
                  <a:gd name="connsiteY4" fmla="*/ 791772 h 1182810"/>
                  <a:gd name="connsiteX5" fmla="*/ 1648663 w 2135162"/>
                  <a:gd name="connsiteY5" fmla="*/ 582222 h 1182810"/>
                  <a:gd name="connsiteX6" fmla="*/ 2134438 w 2135162"/>
                  <a:gd name="connsiteY6" fmla="*/ 267897 h 1182810"/>
                  <a:gd name="connsiteX7" fmla="*/ 1753438 w 2135162"/>
                  <a:gd name="connsiteY7" fmla="*/ 429822 h 1182810"/>
                  <a:gd name="connsiteX8" fmla="*/ 1562938 w 2135162"/>
                  <a:gd name="connsiteY8" fmla="*/ 429822 h 1182810"/>
                  <a:gd name="connsiteX9" fmla="*/ 1134313 w 2135162"/>
                  <a:gd name="connsiteY9" fmla="*/ 248847 h 1182810"/>
                  <a:gd name="connsiteX10" fmla="*/ 858088 w 2135162"/>
                  <a:gd name="connsiteY10" fmla="*/ 201222 h 1182810"/>
                  <a:gd name="connsiteX11" fmla="*/ 572338 w 2135162"/>
                  <a:gd name="connsiteY11" fmla="*/ 248847 h 1182810"/>
                  <a:gd name="connsiteX12" fmla="*/ 400888 w 2135162"/>
                  <a:gd name="connsiteY12" fmla="*/ 229797 h 1182810"/>
                  <a:gd name="connsiteX13" fmla="*/ 324688 w 2135162"/>
                  <a:gd name="connsiteY13" fmla="*/ 115497 h 1182810"/>
                  <a:gd name="connsiteX14" fmla="*/ 172288 w 2135162"/>
                  <a:gd name="connsiteY14" fmla="*/ 58347 h 1182810"/>
                  <a:gd name="connsiteX15" fmla="*/ 38938 w 2135162"/>
                  <a:gd name="connsiteY15" fmla="*/ 10722 h 1182810"/>
                  <a:gd name="connsiteX16" fmla="*/ 19888 w 2135162"/>
                  <a:gd name="connsiteY16" fmla="*/ 96447 h 1182810"/>
                  <a:gd name="connsiteX0" fmla="*/ 19888 w 2135162"/>
                  <a:gd name="connsiteY0" fmla="*/ 96447 h 1182810"/>
                  <a:gd name="connsiteX1" fmla="*/ 38938 w 2135162"/>
                  <a:gd name="connsiteY1" fmla="*/ 944172 h 1182810"/>
                  <a:gd name="connsiteX2" fmla="*/ 467563 w 2135162"/>
                  <a:gd name="connsiteY2" fmla="*/ 1182297 h 1182810"/>
                  <a:gd name="connsiteX3" fmla="*/ 972388 w 2135162"/>
                  <a:gd name="connsiteY3" fmla="*/ 1001322 h 1182810"/>
                  <a:gd name="connsiteX4" fmla="*/ 1239088 w 2135162"/>
                  <a:gd name="connsiteY4" fmla="*/ 791772 h 1182810"/>
                  <a:gd name="connsiteX5" fmla="*/ 1648663 w 2135162"/>
                  <a:gd name="connsiteY5" fmla="*/ 582222 h 1182810"/>
                  <a:gd name="connsiteX6" fmla="*/ 2134438 w 2135162"/>
                  <a:gd name="connsiteY6" fmla="*/ 267897 h 1182810"/>
                  <a:gd name="connsiteX7" fmla="*/ 1753438 w 2135162"/>
                  <a:gd name="connsiteY7" fmla="*/ 429822 h 1182810"/>
                  <a:gd name="connsiteX8" fmla="*/ 1562938 w 2135162"/>
                  <a:gd name="connsiteY8" fmla="*/ 429822 h 1182810"/>
                  <a:gd name="connsiteX9" fmla="*/ 1134313 w 2135162"/>
                  <a:gd name="connsiteY9" fmla="*/ 248847 h 1182810"/>
                  <a:gd name="connsiteX10" fmla="*/ 858088 w 2135162"/>
                  <a:gd name="connsiteY10" fmla="*/ 201222 h 1182810"/>
                  <a:gd name="connsiteX11" fmla="*/ 572338 w 2135162"/>
                  <a:gd name="connsiteY11" fmla="*/ 248847 h 1182810"/>
                  <a:gd name="connsiteX12" fmla="*/ 400888 w 2135162"/>
                  <a:gd name="connsiteY12" fmla="*/ 229797 h 1182810"/>
                  <a:gd name="connsiteX13" fmla="*/ 324688 w 2135162"/>
                  <a:gd name="connsiteY13" fmla="*/ 115497 h 1182810"/>
                  <a:gd name="connsiteX14" fmla="*/ 172288 w 2135162"/>
                  <a:gd name="connsiteY14" fmla="*/ 58347 h 1182810"/>
                  <a:gd name="connsiteX15" fmla="*/ 38938 w 2135162"/>
                  <a:gd name="connsiteY15" fmla="*/ 10722 h 1182810"/>
                  <a:gd name="connsiteX16" fmla="*/ 19888 w 2135162"/>
                  <a:gd name="connsiteY16" fmla="*/ 96447 h 1182810"/>
                  <a:gd name="connsiteX0" fmla="*/ 19888 w 2135162"/>
                  <a:gd name="connsiteY0" fmla="*/ 96447 h 1182810"/>
                  <a:gd name="connsiteX1" fmla="*/ 38938 w 2135162"/>
                  <a:gd name="connsiteY1" fmla="*/ 944172 h 1182810"/>
                  <a:gd name="connsiteX2" fmla="*/ 467563 w 2135162"/>
                  <a:gd name="connsiteY2" fmla="*/ 1182297 h 1182810"/>
                  <a:gd name="connsiteX3" fmla="*/ 972388 w 2135162"/>
                  <a:gd name="connsiteY3" fmla="*/ 1001322 h 1182810"/>
                  <a:gd name="connsiteX4" fmla="*/ 1239088 w 2135162"/>
                  <a:gd name="connsiteY4" fmla="*/ 791772 h 1182810"/>
                  <a:gd name="connsiteX5" fmla="*/ 1648663 w 2135162"/>
                  <a:gd name="connsiteY5" fmla="*/ 582222 h 1182810"/>
                  <a:gd name="connsiteX6" fmla="*/ 2134438 w 2135162"/>
                  <a:gd name="connsiteY6" fmla="*/ 267897 h 1182810"/>
                  <a:gd name="connsiteX7" fmla="*/ 1753438 w 2135162"/>
                  <a:gd name="connsiteY7" fmla="*/ 429822 h 1182810"/>
                  <a:gd name="connsiteX8" fmla="*/ 1562938 w 2135162"/>
                  <a:gd name="connsiteY8" fmla="*/ 429822 h 1182810"/>
                  <a:gd name="connsiteX9" fmla="*/ 1134313 w 2135162"/>
                  <a:gd name="connsiteY9" fmla="*/ 248847 h 1182810"/>
                  <a:gd name="connsiteX10" fmla="*/ 858088 w 2135162"/>
                  <a:gd name="connsiteY10" fmla="*/ 201222 h 1182810"/>
                  <a:gd name="connsiteX11" fmla="*/ 572338 w 2135162"/>
                  <a:gd name="connsiteY11" fmla="*/ 248847 h 1182810"/>
                  <a:gd name="connsiteX12" fmla="*/ 400888 w 2135162"/>
                  <a:gd name="connsiteY12" fmla="*/ 229797 h 1182810"/>
                  <a:gd name="connsiteX13" fmla="*/ 324688 w 2135162"/>
                  <a:gd name="connsiteY13" fmla="*/ 115497 h 1182810"/>
                  <a:gd name="connsiteX14" fmla="*/ 172288 w 2135162"/>
                  <a:gd name="connsiteY14" fmla="*/ 58347 h 1182810"/>
                  <a:gd name="connsiteX15" fmla="*/ 38938 w 2135162"/>
                  <a:gd name="connsiteY15" fmla="*/ 10722 h 1182810"/>
                  <a:gd name="connsiteX16" fmla="*/ 19888 w 2135162"/>
                  <a:gd name="connsiteY16" fmla="*/ 96447 h 1182810"/>
                  <a:gd name="connsiteX0" fmla="*/ 19888 w 1756636"/>
                  <a:gd name="connsiteY0" fmla="*/ 96447 h 1182810"/>
                  <a:gd name="connsiteX1" fmla="*/ 38938 w 1756636"/>
                  <a:gd name="connsiteY1" fmla="*/ 944172 h 1182810"/>
                  <a:gd name="connsiteX2" fmla="*/ 467563 w 1756636"/>
                  <a:gd name="connsiteY2" fmla="*/ 1182297 h 1182810"/>
                  <a:gd name="connsiteX3" fmla="*/ 972388 w 1756636"/>
                  <a:gd name="connsiteY3" fmla="*/ 1001322 h 1182810"/>
                  <a:gd name="connsiteX4" fmla="*/ 1239088 w 1756636"/>
                  <a:gd name="connsiteY4" fmla="*/ 791772 h 1182810"/>
                  <a:gd name="connsiteX5" fmla="*/ 1648663 w 1756636"/>
                  <a:gd name="connsiteY5" fmla="*/ 582222 h 1182810"/>
                  <a:gd name="connsiteX6" fmla="*/ 1753438 w 1756636"/>
                  <a:gd name="connsiteY6" fmla="*/ 429822 h 1182810"/>
                  <a:gd name="connsiteX7" fmla="*/ 1562938 w 1756636"/>
                  <a:gd name="connsiteY7" fmla="*/ 429822 h 1182810"/>
                  <a:gd name="connsiteX8" fmla="*/ 1134313 w 1756636"/>
                  <a:gd name="connsiteY8" fmla="*/ 248847 h 1182810"/>
                  <a:gd name="connsiteX9" fmla="*/ 858088 w 1756636"/>
                  <a:gd name="connsiteY9" fmla="*/ 201222 h 1182810"/>
                  <a:gd name="connsiteX10" fmla="*/ 572338 w 1756636"/>
                  <a:gd name="connsiteY10" fmla="*/ 248847 h 1182810"/>
                  <a:gd name="connsiteX11" fmla="*/ 400888 w 1756636"/>
                  <a:gd name="connsiteY11" fmla="*/ 229797 h 1182810"/>
                  <a:gd name="connsiteX12" fmla="*/ 324688 w 1756636"/>
                  <a:gd name="connsiteY12" fmla="*/ 115497 h 1182810"/>
                  <a:gd name="connsiteX13" fmla="*/ 172288 w 1756636"/>
                  <a:gd name="connsiteY13" fmla="*/ 58347 h 1182810"/>
                  <a:gd name="connsiteX14" fmla="*/ 38938 w 1756636"/>
                  <a:gd name="connsiteY14" fmla="*/ 10722 h 1182810"/>
                  <a:gd name="connsiteX15" fmla="*/ 19888 w 1756636"/>
                  <a:gd name="connsiteY15" fmla="*/ 96447 h 1182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56636" h="1182810">
                    <a:moveTo>
                      <a:pt x="19888" y="96447"/>
                    </a:moveTo>
                    <a:cubicBezTo>
                      <a:pt x="19888" y="252022"/>
                      <a:pt x="-35675" y="763197"/>
                      <a:pt x="38938" y="944172"/>
                    </a:cubicBezTo>
                    <a:cubicBezTo>
                      <a:pt x="113551" y="1125147"/>
                      <a:pt x="311988" y="1172772"/>
                      <a:pt x="467563" y="1182297"/>
                    </a:cubicBezTo>
                    <a:cubicBezTo>
                      <a:pt x="623138" y="1191822"/>
                      <a:pt x="843801" y="1066409"/>
                      <a:pt x="972388" y="1001322"/>
                    </a:cubicBezTo>
                    <a:cubicBezTo>
                      <a:pt x="1100975" y="936235"/>
                      <a:pt x="1126376" y="861622"/>
                      <a:pt x="1239088" y="791772"/>
                    </a:cubicBezTo>
                    <a:cubicBezTo>
                      <a:pt x="1351800" y="721922"/>
                      <a:pt x="1562938" y="642547"/>
                      <a:pt x="1648663" y="582222"/>
                    </a:cubicBezTo>
                    <a:cubicBezTo>
                      <a:pt x="1734388" y="521897"/>
                      <a:pt x="1767725" y="455222"/>
                      <a:pt x="1753438" y="429822"/>
                    </a:cubicBezTo>
                    <a:cubicBezTo>
                      <a:pt x="1739151" y="404422"/>
                      <a:pt x="1761376" y="450460"/>
                      <a:pt x="1562938" y="429822"/>
                    </a:cubicBezTo>
                    <a:cubicBezTo>
                      <a:pt x="1364500" y="409184"/>
                      <a:pt x="1489913" y="267897"/>
                      <a:pt x="1134313" y="248847"/>
                    </a:cubicBezTo>
                    <a:cubicBezTo>
                      <a:pt x="778713" y="229797"/>
                      <a:pt x="951750" y="201222"/>
                      <a:pt x="858088" y="201222"/>
                    </a:cubicBezTo>
                    <a:cubicBezTo>
                      <a:pt x="764426" y="201222"/>
                      <a:pt x="648538" y="244085"/>
                      <a:pt x="572338" y="248847"/>
                    </a:cubicBezTo>
                    <a:cubicBezTo>
                      <a:pt x="496138" y="253609"/>
                      <a:pt x="442163" y="252022"/>
                      <a:pt x="400888" y="229797"/>
                    </a:cubicBezTo>
                    <a:cubicBezTo>
                      <a:pt x="359613" y="207572"/>
                      <a:pt x="362788" y="144072"/>
                      <a:pt x="324688" y="115497"/>
                    </a:cubicBezTo>
                    <a:cubicBezTo>
                      <a:pt x="286588" y="86922"/>
                      <a:pt x="172288" y="58347"/>
                      <a:pt x="172288" y="58347"/>
                    </a:cubicBezTo>
                    <a:cubicBezTo>
                      <a:pt x="124663" y="40884"/>
                      <a:pt x="64338" y="-1978"/>
                      <a:pt x="38938" y="10722"/>
                    </a:cubicBezTo>
                    <a:cubicBezTo>
                      <a:pt x="13538" y="23422"/>
                      <a:pt x="19888" y="-59128"/>
                      <a:pt x="19888" y="96447"/>
                    </a:cubicBez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F59E57C-4344-4111-A598-4E19B809FAAE}"/>
                  </a:ext>
                </a:extLst>
              </p:cNvPr>
              <p:cNvSpPr/>
              <p:nvPr/>
            </p:nvSpPr>
            <p:spPr>
              <a:xfrm>
                <a:off x="4480642" y="3901342"/>
                <a:ext cx="1760032" cy="1518514"/>
              </a:xfrm>
              <a:custGeom>
                <a:avLst/>
                <a:gdLst>
                  <a:gd name="connsiteX0" fmla="*/ 434258 w 1760032"/>
                  <a:gd name="connsiteY0" fmla="*/ 89633 h 1518514"/>
                  <a:gd name="connsiteX1" fmla="*/ 5633 w 1760032"/>
                  <a:gd name="connsiteY1" fmla="*/ 708758 h 1518514"/>
                  <a:gd name="connsiteX2" fmla="*/ 215183 w 1760032"/>
                  <a:gd name="connsiteY2" fmla="*/ 1289783 h 1518514"/>
                  <a:gd name="connsiteX3" fmla="*/ 586658 w 1760032"/>
                  <a:gd name="connsiteY3" fmla="*/ 1432658 h 1518514"/>
                  <a:gd name="connsiteX4" fmla="*/ 881933 w 1760032"/>
                  <a:gd name="connsiteY4" fmla="*/ 1508858 h 1518514"/>
                  <a:gd name="connsiteX5" fmla="*/ 1339133 w 1760032"/>
                  <a:gd name="connsiteY5" fmla="*/ 1213583 h 1518514"/>
                  <a:gd name="connsiteX6" fmla="*/ 1386758 w 1760032"/>
                  <a:gd name="connsiteY6" fmla="*/ 870683 h 1518514"/>
                  <a:gd name="connsiteX7" fmla="*/ 1758233 w 1760032"/>
                  <a:gd name="connsiteY7" fmla="*/ 537308 h 1518514"/>
                  <a:gd name="connsiteX8" fmla="*/ 1491533 w 1760032"/>
                  <a:gd name="connsiteY8" fmla="*/ 99158 h 1518514"/>
                  <a:gd name="connsiteX9" fmla="*/ 720008 w 1760032"/>
                  <a:gd name="connsiteY9" fmla="*/ 3908 h 1518514"/>
                  <a:gd name="connsiteX10" fmla="*/ 434258 w 1760032"/>
                  <a:gd name="connsiteY10" fmla="*/ 89633 h 151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0032" h="1518514">
                    <a:moveTo>
                      <a:pt x="434258" y="89633"/>
                    </a:moveTo>
                    <a:cubicBezTo>
                      <a:pt x="315196" y="207108"/>
                      <a:pt x="42145" y="508733"/>
                      <a:pt x="5633" y="708758"/>
                    </a:cubicBezTo>
                    <a:cubicBezTo>
                      <a:pt x="-30879" y="908783"/>
                      <a:pt x="118346" y="1169133"/>
                      <a:pt x="215183" y="1289783"/>
                    </a:cubicBezTo>
                    <a:cubicBezTo>
                      <a:pt x="312020" y="1410433"/>
                      <a:pt x="475533" y="1396146"/>
                      <a:pt x="586658" y="1432658"/>
                    </a:cubicBezTo>
                    <a:cubicBezTo>
                      <a:pt x="697783" y="1469170"/>
                      <a:pt x="756521" y="1545371"/>
                      <a:pt x="881933" y="1508858"/>
                    </a:cubicBezTo>
                    <a:cubicBezTo>
                      <a:pt x="1007346" y="1472346"/>
                      <a:pt x="1254996" y="1319946"/>
                      <a:pt x="1339133" y="1213583"/>
                    </a:cubicBezTo>
                    <a:cubicBezTo>
                      <a:pt x="1423271" y="1107221"/>
                      <a:pt x="1316908" y="983395"/>
                      <a:pt x="1386758" y="870683"/>
                    </a:cubicBezTo>
                    <a:cubicBezTo>
                      <a:pt x="1456608" y="757971"/>
                      <a:pt x="1740771" y="665895"/>
                      <a:pt x="1758233" y="537308"/>
                    </a:cubicBezTo>
                    <a:cubicBezTo>
                      <a:pt x="1775695" y="408721"/>
                      <a:pt x="1664570" y="188058"/>
                      <a:pt x="1491533" y="99158"/>
                    </a:cubicBezTo>
                    <a:cubicBezTo>
                      <a:pt x="1318496" y="10258"/>
                      <a:pt x="899395" y="3908"/>
                      <a:pt x="720008" y="3908"/>
                    </a:cubicBezTo>
                    <a:cubicBezTo>
                      <a:pt x="540621" y="3908"/>
                      <a:pt x="553320" y="-27842"/>
                      <a:pt x="434258" y="89633"/>
                    </a:cubicBez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B890FC9-E116-47F1-A297-4F07D81D16EC}"/>
                  </a:ext>
                </a:extLst>
              </p:cNvPr>
              <p:cNvSpPr/>
              <p:nvPr/>
            </p:nvSpPr>
            <p:spPr>
              <a:xfrm>
                <a:off x="5894034" y="3994462"/>
                <a:ext cx="1511902" cy="1628716"/>
              </a:xfrm>
              <a:custGeom>
                <a:avLst/>
                <a:gdLst>
                  <a:gd name="connsiteX0" fmla="*/ 11466 w 1511902"/>
                  <a:gd name="connsiteY0" fmla="*/ 825188 h 1628716"/>
                  <a:gd name="connsiteX1" fmla="*/ 411516 w 1511902"/>
                  <a:gd name="connsiteY1" fmla="*/ 482288 h 1628716"/>
                  <a:gd name="connsiteX2" fmla="*/ 573441 w 1511902"/>
                  <a:gd name="connsiteY2" fmla="*/ 225113 h 1628716"/>
                  <a:gd name="connsiteX3" fmla="*/ 992541 w 1511902"/>
                  <a:gd name="connsiteY3" fmla="*/ 6038 h 1628716"/>
                  <a:gd name="connsiteX4" fmla="*/ 1287816 w 1511902"/>
                  <a:gd name="connsiteY4" fmla="*/ 472763 h 1628716"/>
                  <a:gd name="connsiteX5" fmla="*/ 1487841 w 1511902"/>
                  <a:gd name="connsiteY5" fmla="*/ 606113 h 1628716"/>
                  <a:gd name="connsiteX6" fmla="*/ 716316 w 1511902"/>
                  <a:gd name="connsiteY6" fmla="*/ 1587188 h 1628716"/>
                  <a:gd name="connsiteX7" fmla="*/ 163866 w 1511902"/>
                  <a:gd name="connsiteY7" fmla="*/ 1387163 h 1628716"/>
                  <a:gd name="connsiteX8" fmla="*/ 11466 w 1511902"/>
                  <a:gd name="connsiteY8" fmla="*/ 825188 h 1628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1902" h="1628716">
                    <a:moveTo>
                      <a:pt x="11466" y="825188"/>
                    </a:moveTo>
                    <a:cubicBezTo>
                      <a:pt x="52741" y="674376"/>
                      <a:pt x="317854" y="582300"/>
                      <a:pt x="411516" y="482288"/>
                    </a:cubicBezTo>
                    <a:cubicBezTo>
                      <a:pt x="505178" y="382276"/>
                      <a:pt x="476603" y="304488"/>
                      <a:pt x="573441" y="225113"/>
                    </a:cubicBezTo>
                    <a:cubicBezTo>
                      <a:pt x="670279" y="145738"/>
                      <a:pt x="873479" y="-35237"/>
                      <a:pt x="992541" y="6038"/>
                    </a:cubicBezTo>
                    <a:cubicBezTo>
                      <a:pt x="1111604" y="47313"/>
                      <a:pt x="1205266" y="372750"/>
                      <a:pt x="1287816" y="472763"/>
                    </a:cubicBezTo>
                    <a:cubicBezTo>
                      <a:pt x="1370366" y="572775"/>
                      <a:pt x="1583091" y="420376"/>
                      <a:pt x="1487841" y="606113"/>
                    </a:cubicBezTo>
                    <a:cubicBezTo>
                      <a:pt x="1392591" y="791850"/>
                      <a:pt x="936978" y="1457013"/>
                      <a:pt x="716316" y="1587188"/>
                    </a:cubicBezTo>
                    <a:cubicBezTo>
                      <a:pt x="495654" y="1717363"/>
                      <a:pt x="282928" y="1510988"/>
                      <a:pt x="163866" y="1387163"/>
                    </a:cubicBezTo>
                    <a:cubicBezTo>
                      <a:pt x="44804" y="1263338"/>
                      <a:pt x="-29809" y="976000"/>
                      <a:pt x="11466" y="825188"/>
                    </a:cubicBez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78A4DA7-DEE9-4B58-A4CC-09EFBE3602F2}"/>
                  </a:ext>
                </a:extLst>
              </p:cNvPr>
              <p:cNvSpPr/>
              <p:nvPr/>
            </p:nvSpPr>
            <p:spPr>
              <a:xfrm>
                <a:off x="5736639" y="3409737"/>
                <a:ext cx="1705251" cy="918847"/>
              </a:xfrm>
              <a:custGeom>
                <a:avLst/>
                <a:gdLst>
                  <a:gd name="connsiteX0" fmla="*/ 54561 w 1705251"/>
                  <a:gd name="connsiteY0" fmla="*/ 362163 h 918847"/>
                  <a:gd name="connsiteX1" fmla="*/ 349836 w 1705251"/>
                  <a:gd name="connsiteY1" fmla="*/ 133563 h 918847"/>
                  <a:gd name="connsiteX2" fmla="*/ 426036 w 1705251"/>
                  <a:gd name="connsiteY2" fmla="*/ 213 h 918847"/>
                  <a:gd name="connsiteX3" fmla="*/ 1149936 w 1705251"/>
                  <a:gd name="connsiteY3" fmla="*/ 104988 h 918847"/>
                  <a:gd name="connsiteX4" fmla="*/ 1654761 w 1705251"/>
                  <a:gd name="connsiteY4" fmla="*/ 200238 h 918847"/>
                  <a:gd name="connsiteX5" fmla="*/ 1635711 w 1705251"/>
                  <a:gd name="connsiteY5" fmla="*/ 914613 h 918847"/>
                  <a:gd name="connsiteX6" fmla="*/ 1197561 w 1705251"/>
                  <a:gd name="connsiteY6" fmla="*/ 505038 h 918847"/>
                  <a:gd name="connsiteX7" fmla="*/ 740361 w 1705251"/>
                  <a:gd name="connsiteY7" fmla="*/ 686013 h 918847"/>
                  <a:gd name="connsiteX8" fmla="*/ 64086 w 1705251"/>
                  <a:gd name="connsiteY8" fmla="*/ 419313 h 918847"/>
                  <a:gd name="connsiteX9" fmla="*/ 54561 w 1705251"/>
                  <a:gd name="connsiteY9" fmla="*/ 362163 h 918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5251" h="918847">
                    <a:moveTo>
                      <a:pt x="54561" y="362163"/>
                    </a:moveTo>
                    <a:cubicBezTo>
                      <a:pt x="102186" y="314538"/>
                      <a:pt x="287924" y="193888"/>
                      <a:pt x="349836" y="133563"/>
                    </a:cubicBezTo>
                    <a:cubicBezTo>
                      <a:pt x="411749" y="73238"/>
                      <a:pt x="292686" y="4975"/>
                      <a:pt x="426036" y="213"/>
                    </a:cubicBezTo>
                    <a:cubicBezTo>
                      <a:pt x="559386" y="-4550"/>
                      <a:pt x="945149" y="71651"/>
                      <a:pt x="1149936" y="104988"/>
                    </a:cubicBezTo>
                    <a:cubicBezTo>
                      <a:pt x="1354723" y="138325"/>
                      <a:pt x="1573799" y="65300"/>
                      <a:pt x="1654761" y="200238"/>
                    </a:cubicBezTo>
                    <a:cubicBezTo>
                      <a:pt x="1735724" y="335175"/>
                      <a:pt x="1711911" y="863813"/>
                      <a:pt x="1635711" y="914613"/>
                    </a:cubicBezTo>
                    <a:cubicBezTo>
                      <a:pt x="1559511" y="965413"/>
                      <a:pt x="1346786" y="543138"/>
                      <a:pt x="1197561" y="505038"/>
                    </a:cubicBezTo>
                    <a:cubicBezTo>
                      <a:pt x="1048336" y="466938"/>
                      <a:pt x="929273" y="700300"/>
                      <a:pt x="740361" y="686013"/>
                    </a:cubicBezTo>
                    <a:cubicBezTo>
                      <a:pt x="551449" y="671726"/>
                      <a:pt x="172036" y="474876"/>
                      <a:pt x="64086" y="419313"/>
                    </a:cubicBezTo>
                    <a:cubicBezTo>
                      <a:pt x="-43864" y="363751"/>
                      <a:pt x="6936" y="409788"/>
                      <a:pt x="54561" y="362163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A40B583-9CB1-42F8-8E76-D900C5B97625}"/>
                  </a:ext>
                </a:extLst>
              </p:cNvPr>
              <p:cNvSpPr txBox="1"/>
              <p:nvPr/>
            </p:nvSpPr>
            <p:spPr>
              <a:xfrm>
                <a:off x="2800350" y="3406289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1</a:t>
                </a:r>
                <a:endParaRPr lang="en-US" sz="1600" b="1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F1EC452-817D-4E8F-912F-FF77A0763337}"/>
                  </a:ext>
                </a:extLst>
              </p:cNvPr>
              <p:cNvSpPr txBox="1"/>
              <p:nvPr/>
            </p:nvSpPr>
            <p:spPr>
              <a:xfrm>
                <a:off x="4329163" y="3335817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2</a:t>
                </a:r>
                <a:endParaRPr lang="en-US" sz="1600" b="1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0D03C8E-D716-46E6-9D2C-E0F7EE303968}"/>
                  </a:ext>
                </a:extLst>
              </p:cNvPr>
              <p:cNvSpPr txBox="1"/>
              <p:nvPr/>
            </p:nvSpPr>
            <p:spPr>
              <a:xfrm>
                <a:off x="2688000" y="4314869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4</a:t>
                </a:r>
                <a:endParaRPr lang="en-US" sz="1600" b="1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2A8E78-8140-41E1-BEF0-8C1A75A11BCC}"/>
                  </a:ext>
                </a:extLst>
              </p:cNvPr>
              <p:cNvSpPr txBox="1"/>
              <p:nvPr/>
            </p:nvSpPr>
            <p:spPr>
              <a:xfrm>
                <a:off x="2800350" y="2432372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3</a:t>
                </a:r>
                <a:endParaRPr lang="en-US" sz="1600" b="1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A9262E7-BA75-408F-8FA9-98E3C6F28828}"/>
                  </a:ext>
                </a:extLst>
              </p:cNvPr>
              <p:cNvSpPr txBox="1"/>
              <p:nvPr/>
            </p:nvSpPr>
            <p:spPr>
              <a:xfrm>
                <a:off x="4850700" y="4389231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5</a:t>
                </a:r>
                <a:endParaRPr lang="en-US" sz="1600" b="1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37F3DA4-F18A-46FF-AC5D-1796EF47E973}"/>
                  </a:ext>
                </a:extLst>
              </p:cNvPr>
              <p:cNvSpPr txBox="1"/>
              <p:nvPr/>
            </p:nvSpPr>
            <p:spPr>
              <a:xfrm>
                <a:off x="6192785" y="3581136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7</a:t>
                </a:r>
                <a:endParaRPr lang="en-US" sz="1600" b="1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AD66D0B-19D9-410B-995D-A5F01D834F08}"/>
                  </a:ext>
                </a:extLst>
              </p:cNvPr>
              <p:cNvSpPr txBox="1"/>
              <p:nvPr/>
            </p:nvSpPr>
            <p:spPr>
              <a:xfrm>
                <a:off x="6205593" y="4639543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6</a:t>
                </a:r>
                <a:endParaRPr lang="en-US" sz="1600" b="1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D299AD0-C1E7-474B-8924-38E38FEC54E4}"/>
                  </a:ext>
                </a:extLst>
              </p:cNvPr>
              <p:cNvSpPr txBox="1"/>
              <p:nvPr/>
            </p:nvSpPr>
            <p:spPr>
              <a:xfrm>
                <a:off x="2078076" y="1815804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8</a:t>
                </a:r>
                <a:endParaRPr lang="en-US" sz="1600" b="1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B2B1271-1CD1-4D11-B405-AE042FD0FDA5}"/>
                  </a:ext>
                </a:extLst>
              </p:cNvPr>
              <p:cNvSpPr txBox="1"/>
              <p:nvPr/>
            </p:nvSpPr>
            <p:spPr>
              <a:xfrm>
                <a:off x="3821686" y="2168658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8</a:t>
                </a:r>
                <a:endParaRPr lang="en-US" sz="1600" b="1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1E070CE-C224-440B-BC8A-C72C63FD9B20}"/>
                  </a:ext>
                </a:extLst>
              </p:cNvPr>
              <p:cNvSpPr txBox="1"/>
              <p:nvPr/>
            </p:nvSpPr>
            <p:spPr>
              <a:xfrm>
                <a:off x="5059539" y="2480145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8</a:t>
                </a:r>
                <a:endParaRPr lang="en-US" sz="1600" b="1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1102465-C2F6-470C-9AA3-87C3E40A27E4}"/>
                  </a:ext>
                </a:extLst>
              </p:cNvPr>
              <p:cNvSpPr txBox="1"/>
              <p:nvPr/>
            </p:nvSpPr>
            <p:spPr>
              <a:xfrm>
                <a:off x="3462388" y="5019409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8</a:t>
                </a:r>
                <a:endParaRPr lang="en-US" sz="1600" b="1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1E14D4B-FC7F-40F8-97C9-44EEA61BDBE3}"/>
                  </a:ext>
                </a:extLst>
              </p:cNvPr>
              <p:cNvSpPr txBox="1"/>
              <p:nvPr/>
            </p:nvSpPr>
            <p:spPr>
              <a:xfrm>
                <a:off x="6002480" y="5716298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8</a:t>
                </a:r>
                <a:endParaRPr lang="en-US" sz="1600" b="1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976CA71-BFB7-4EE7-A601-776399B6873B}"/>
                  </a:ext>
                </a:extLst>
              </p:cNvPr>
              <p:cNvSpPr txBox="1"/>
              <p:nvPr/>
            </p:nvSpPr>
            <p:spPr>
              <a:xfrm>
                <a:off x="7317173" y="5377744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8</a:t>
                </a:r>
                <a:endParaRPr lang="en-US" sz="1600" b="1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81869F6-2FB4-421C-8F8C-C4664DB79DC9}"/>
                  </a:ext>
                </a:extLst>
              </p:cNvPr>
              <p:cNvSpPr txBox="1"/>
              <p:nvPr/>
            </p:nvSpPr>
            <p:spPr>
              <a:xfrm>
                <a:off x="7484335" y="3351525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A" sz="1600" b="1" dirty="0"/>
                  <a:t>Zone 8</a:t>
                </a:r>
                <a:endParaRPr lang="en-US" sz="1600" b="1" dirty="0"/>
              </a:p>
            </p:txBody>
          </p:sp>
          <p:sp>
            <p:nvSpPr>
              <p:cNvPr id="62" name="Arrow: Up-Down 61">
                <a:extLst>
                  <a:ext uri="{FF2B5EF4-FFF2-40B4-BE49-F238E27FC236}">
                    <a16:creationId xmlns:a16="http://schemas.microsoft.com/office/drawing/2014/main" id="{561098A4-CFA8-49D1-B745-C72EEAC620EE}"/>
                  </a:ext>
                </a:extLst>
              </p:cNvPr>
              <p:cNvSpPr/>
              <p:nvPr/>
            </p:nvSpPr>
            <p:spPr>
              <a:xfrm>
                <a:off x="838199" y="4219041"/>
                <a:ext cx="565735" cy="1798640"/>
              </a:xfrm>
              <a:prstGeom prst="upDownArrow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5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60DE821-ECD5-4E18-AEE4-2AC9C82BBE33}"/>
                  </a:ext>
                </a:extLst>
              </p:cNvPr>
              <p:cNvSpPr txBox="1"/>
              <p:nvPr/>
            </p:nvSpPr>
            <p:spPr>
              <a:xfrm>
                <a:off x="1299730" y="4211755"/>
                <a:ext cx="1083284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CA" sz="1400" b="1" dirty="0"/>
                  <a:t>Highest charge rates</a:t>
                </a:r>
                <a:endParaRPr lang="en-US" sz="1400" b="1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F2E7A67-4FDF-4A65-8B89-DEBD9FFE4EBC}"/>
                  </a:ext>
                </a:extLst>
              </p:cNvPr>
              <p:cNvSpPr txBox="1"/>
              <p:nvPr/>
            </p:nvSpPr>
            <p:spPr>
              <a:xfrm>
                <a:off x="1329512" y="5461884"/>
                <a:ext cx="1131876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CA" sz="1400" b="1" dirty="0"/>
                  <a:t>Lowest charge rates</a:t>
                </a:r>
                <a:endParaRPr lang="en-US" sz="1400" b="1" dirty="0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26B92E-FEE3-4BE7-B94C-BA4002BDE01A}"/>
                </a:ext>
              </a:extLst>
            </p:cNvPr>
            <p:cNvSpPr txBox="1"/>
            <p:nvPr/>
          </p:nvSpPr>
          <p:spPr>
            <a:xfrm>
              <a:off x="5332984" y="3537689"/>
              <a:ext cx="68700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CA" sz="1600" b="1" dirty="0"/>
                <a:t>Zone 8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0492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C6993-C82E-4E5E-8A6A-E1A9EE54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C0460A-9EE5-4BDD-A68B-89A6ABDDDB21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3FBCED-C1EF-41DE-8C7F-BF2A7449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Evaluation results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3FB7A-1546-4C92-89B4-1BAD6991E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4" y="1070518"/>
            <a:ext cx="5736358" cy="3952041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4B298-AED4-4BAC-9622-49D30929C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139" y="1082957"/>
            <a:ext cx="5773224" cy="3952041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BD003D-1772-4AC9-B589-707557095E3B}"/>
              </a:ext>
            </a:extLst>
          </p:cNvPr>
          <p:cNvSpPr txBox="1"/>
          <p:nvPr/>
        </p:nvSpPr>
        <p:spPr>
          <a:xfrm>
            <a:off x="184939" y="5003985"/>
            <a:ext cx="11963496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Clr>
                <a:srgbClr val="241245"/>
              </a:buClr>
              <a:buFont typeface="Arial" panose="020B0604020202020204" pitchFamily="34" charset="0"/>
              <a:buChar char="•"/>
            </a:pPr>
            <a:r>
              <a:rPr lang="en-CA" sz="1900" b="1" dirty="0">
                <a:solidFill>
                  <a:srgbClr val="241245"/>
                </a:solidFill>
              </a:rPr>
              <a:t>Congestion:</a:t>
            </a:r>
            <a:r>
              <a:rPr lang="en-CA" sz="1900" dirty="0">
                <a:solidFill>
                  <a:srgbClr val="241245"/>
                </a:solidFill>
              </a:rPr>
              <a:t>	These scenarios have the potential to</a:t>
            </a:r>
            <a:r>
              <a:rPr lang="en-CA" sz="1900" dirty="0"/>
              <a:t> </a:t>
            </a:r>
            <a:r>
              <a:rPr lang="en-CA" sz="1900" b="1" dirty="0">
                <a:solidFill>
                  <a:srgbClr val="C00000"/>
                </a:solidFill>
              </a:rPr>
              <a:t>reduce congestion by 20-25%</a:t>
            </a:r>
            <a:r>
              <a:rPr lang="en-CA" sz="1900" dirty="0">
                <a:solidFill>
                  <a:srgbClr val="241245"/>
                </a:solidFill>
              </a:rPr>
              <a:t>, while</a:t>
            </a:r>
            <a:r>
              <a:rPr lang="en-CA" sz="1900" dirty="0"/>
              <a:t> </a:t>
            </a:r>
            <a:r>
              <a:rPr lang="en-CA" sz="1900" b="1" dirty="0">
                <a:solidFill>
                  <a:srgbClr val="C00000"/>
                </a:solidFill>
              </a:rPr>
              <a:t>improving travel time 		reliability by 17-23%</a:t>
            </a:r>
          </a:p>
          <a:p>
            <a:pPr marL="171450" indent="-171450">
              <a:buClr>
                <a:srgbClr val="241245"/>
              </a:buClr>
              <a:buFont typeface="Arial" panose="020B0604020202020204" pitchFamily="34" charset="0"/>
              <a:buChar char="•"/>
            </a:pPr>
            <a:endParaRPr lang="en-CA" sz="1900" dirty="0">
              <a:solidFill>
                <a:srgbClr val="241245"/>
              </a:solidFill>
            </a:endParaRPr>
          </a:p>
          <a:p>
            <a:pPr marL="171450" indent="-171450">
              <a:buClr>
                <a:srgbClr val="241245"/>
              </a:buClr>
              <a:buFont typeface="Arial" panose="020B0604020202020204" pitchFamily="34" charset="0"/>
              <a:buChar char="•"/>
            </a:pPr>
            <a:r>
              <a:rPr lang="en-CA" sz="1900" b="1" dirty="0">
                <a:solidFill>
                  <a:srgbClr val="241245"/>
                </a:solidFill>
              </a:rPr>
              <a:t>Fairness:</a:t>
            </a:r>
            <a:r>
              <a:rPr lang="en-CA" sz="1900" dirty="0">
                <a:solidFill>
                  <a:srgbClr val="241245"/>
                </a:solidFill>
              </a:rPr>
              <a:t>	It is estimated that it would cost the average paying household between</a:t>
            </a:r>
            <a:r>
              <a:rPr lang="en-CA" sz="1900" dirty="0"/>
              <a:t> </a:t>
            </a:r>
            <a:r>
              <a:rPr lang="en-CA" sz="1900" b="1" dirty="0">
                <a:solidFill>
                  <a:srgbClr val="C00000"/>
                </a:solidFill>
              </a:rPr>
              <a:t>$3 - $8 per day</a:t>
            </a:r>
            <a:endParaRPr lang="en-US" sz="1900" b="1" dirty="0">
              <a:solidFill>
                <a:srgbClr val="C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900" dirty="0">
              <a:solidFill>
                <a:srgbClr val="24124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900" b="1" dirty="0">
                <a:solidFill>
                  <a:srgbClr val="241245"/>
                </a:solidFill>
              </a:rPr>
              <a:t>Revenue:</a:t>
            </a:r>
            <a:r>
              <a:rPr lang="en-CA" sz="1900" dirty="0">
                <a:solidFill>
                  <a:srgbClr val="241245"/>
                </a:solidFill>
              </a:rPr>
              <a:t>	These scenarios have the potential to raise between</a:t>
            </a:r>
            <a:r>
              <a:rPr lang="en-CA" sz="1900" dirty="0"/>
              <a:t> </a:t>
            </a:r>
            <a:r>
              <a:rPr lang="en-CA" sz="1900" b="1" dirty="0">
                <a:solidFill>
                  <a:srgbClr val="C00000"/>
                </a:solidFill>
              </a:rPr>
              <a:t>$1 - $1.6 billion in net revenues per 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112BDF-C478-4AF1-A7D8-6EC88C50F611}"/>
              </a:ext>
            </a:extLst>
          </p:cNvPr>
          <p:cNvSpPr/>
          <p:nvPr/>
        </p:nvSpPr>
        <p:spPr>
          <a:xfrm>
            <a:off x="255492" y="2257426"/>
            <a:ext cx="5672233" cy="292100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BBFEE9-14A1-48FE-97B2-729E8A95DA76}"/>
              </a:ext>
            </a:extLst>
          </p:cNvPr>
          <p:cNvSpPr/>
          <p:nvPr/>
        </p:nvSpPr>
        <p:spPr>
          <a:xfrm>
            <a:off x="6251573" y="2257425"/>
            <a:ext cx="5711923" cy="288925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161A5-BD03-47EE-BABC-5087E69073DF}"/>
              </a:ext>
            </a:extLst>
          </p:cNvPr>
          <p:cNvSpPr/>
          <p:nvPr/>
        </p:nvSpPr>
        <p:spPr>
          <a:xfrm>
            <a:off x="255492" y="3304559"/>
            <a:ext cx="5672232" cy="159549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C40636-A3A9-44F9-B51D-F6AEFB8CE48B}"/>
              </a:ext>
            </a:extLst>
          </p:cNvPr>
          <p:cNvSpPr/>
          <p:nvPr/>
        </p:nvSpPr>
        <p:spPr>
          <a:xfrm>
            <a:off x="6251573" y="3304559"/>
            <a:ext cx="5711922" cy="159549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88931-26AB-45F3-83F9-D9206821D456}"/>
              </a:ext>
            </a:extLst>
          </p:cNvPr>
          <p:cNvSpPr/>
          <p:nvPr/>
        </p:nvSpPr>
        <p:spPr>
          <a:xfrm>
            <a:off x="6251574" y="2995980"/>
            <a:ext cx="5711922" cy="145044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C90FAB-C421-4228-A4AA-7232162B285E}"/>
              </a:ext>
            </a:extLst>
          </p:cNvPr>
          <p:cNvSpPr/>
          <p:nvPr/>
        </p:nvSpPr>
        <p:spPr>
          <a:xfrm>
            <a:off x="250031" y="2995980"/>
            <a:ext cx="5677693" cy="145044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F5EB7B-56AC-477A-9FED-DC2B2693AA96}"/>
              </a:ext>
            </a:extLst>
          </p:cNvPr>
          <p:cNvSpPr/>
          <p:nvPr/>
        </p:nvSpPr>
        <p:spPr>
          <a:xfrm>
            <a:off x="255492" y="4069556"/>
            <a:ext cx="5672232" cy="137502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8DC432-9803-4394-BD9A-FF6A05F6B31F}"/>
              </a:ext>
            </a:extLst>
          </p:cNvPr>
          <p:cNvSpPr/>
          <p:nvPr/>
        </p:nvSpPr>
        <p:spPr>
          <a:xfrm>
            <a:off x="6251573" y="4076190"/>
            <a:ext cx="5711922" cy="145045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0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48E302-C448-4BA1-B09E-C82335BFC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768" y="425003"/>
            <a:ext cx="4189475" cy="5769557"/>
          </a:xfrm>
          <a:prstGeom prst="rect">
            <a:avLst/>
          </a:prstGeom>
          <a:ln>
            <a:solidFill>
              <a:srgbClr val="241245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76F49-12AC-452E-8103-53D8DBA7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D8D6F1-586A-49FD-88C3-C6454C7C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Next steps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025A15-ED1F-472B-A98F-2F8720140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829"/>
            <a:ext cx="6417039" cy="4827134"/>
          </a:xfrm>
        </p:spPr>
        <p:txBody>
          <a:bodyPr>
            <a:normAutofit lnSpcReduction="10000"/>
          </a:bodyPr>
          <a:lstStyle/>
          <a:p>
            <a:r>
              <a:rPr lang="en-CA" dirty="0">
                <a:solidFill>
                  <a:srgbClr val="241245"/>
                </a:solidFill>
              </a:rPr>
              <a:t>Further research and evaluation to understand issues and impacts around…</a:t>
            </a:r>
          </a:p>
          <a:p>
            <a:endParaRPr lang="en-CA" dirty="0">
              <a:solidFill>
                <a:srgbClr val="241245"/>
              </a:solidFill>
            </a:endParaRPr>
          </a:p>
          <a:p>
            <a:pPr lvl="1"/>
            <a:r>
              <a:rPr lang="en-CA" dirty="0">
                <a:solidFill>
                  <a:srgbClr val="241245"/>
                </a:solidFill>
              </a:rPr>
              <a:t>Equity/Affordability/Accessibility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Business and Regional Planning impacts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Coordinated pricing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New mobility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Performance targets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Policy principles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Administration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Technology costs and timelines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Pilot studies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7E0BF0-346F-4852-B91A-07CBCDC83E37}"/>
              </a:ext>
            </a:extLst>
          </p:cNvPr>
          <p:cNvSpPr txBox="1"/>
          <p:nvPr/>
        </p:nvSpPr>
        <p:spPr>
          <a:xfrm>
            <a:off x="6943726" y="6200505"/>
            <a:ext cx="51435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CA" sz="1200" b="1" dirty="0">
                <a:solidFill>
                  <a:srgbClr val="547DFF"/>
                </a:solidFill>
              </a:rPr>
              <a:t>Final Report: </a:t>
            </a:r>
            <a:r>
              <a:rPr lang="en-US" sz="1200" dirty="0">
                <a:solidFill>
                  <a:srgbClr val="547DFF"/>
                </a:solidFill>
                <a:hlinkClick r:id="rId4"/>
              </a:rPr>
              <a:t>https://www.translink.ca/Plans-and-Projects/Mobility-Pricing.aspx</a:t>
            </a:r>
            <a:endParaRPr lang="en-CA" sz="1200" b="1" dirty="0">
              <a:solidFill>
                <a:srgbClr val="547DFF"/>
              </a:solidFill>
            </a:endParaRPr>
          </a:p>
          <a:p>
            <a:r>
              <a:rPr lang="en-CA" sz="1200" b="1" dirty="0">
                <a:solidFill>
                  <a:srgbClr val="547DFF"/>
                </a:solidFill>
              </a:rPr>
              <a:t>It’s Time website: </a:t>
            </a:r>
            <a:r>
              <a:rPr lang="en-US" sz="1200" dirty="0">
                <a:solidFill>
                  <a:srgbClr val="547DFF"/>
                </a:solidFill>
                <a:hlinkClick r:id="rId5"/>
              </a:rPr>
              <a:t>https://www.itstimemv.ca/</a:t>
            </a:r>
            <a:endParaRPr lang="en-US" sz="1200" dirty="0">
              <a:solidFill>
                <a:srgbClr val="547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87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76F49-12AC-452E-8103-53D8DBA7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D8D6F1-586A-49FD-88C3-C6454C7C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45562"/>
          </a:xfrm>
        </p:spPr>
        <p:txBody>
          <a:bodyPr anchor="ctr">
            <a:normAutofit/>
          </a:bodyPr>
          <a:lstStyle/>
          <a:p>
            <a:pPr algn="ctr"/>
            <a:r>
              <a:rPr lang="en-CA" b="1" dirty="0">
                <a:solidFill>
                  <a:srgbClr val="547DFF"/>
                </a:solidFill>
              </a:rPr>
              <a:t>Thank you!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B57F0-327B-4D00-A9F1-8CC68E2D005A}"/>
              </a:ext>
            </a:extLst>
          </p:cNvPr>
          <p:cNvSpPr txBox="1"/>
          <p:nvPr/>
        </p:nvSpPr>
        <p:spPr>
          <a:xfrm>
            <a:off x="267255" y="4657943"/>
            <a:ext cx="45428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241245"/>
                </a:solidFill>
              </a:rPr>
              <a:t>Fearghal King, PhD</a:t>
            </a:r>
            <a:br>
              <a:rPr lang="en-CA" sz="1600" dirty="0">
                <a:solidFill>
                  <a:srgbClr val="241245"/>
                </a:solidFill>
              </a:rPr>
            </a:br>
            <a:r>
              <a:rPr lang="en-CA" sz="1600" dirty="0">
                <a:solidFill>
                  <a:srgbClr val="241245"/>
                </a:solidFill>
              </a:rPr>
              <a:t>Senior Transportation Planner, Mobility Pricing</a:t>
            </a:r>
            <a:br>
              <a:rPr lang="en-CA" sz="1600" dirty="0">
                <a:solidFill>
                  <a:srgbClr val="241245"/>
                </a:solidFill>
              </a:rPr>
            </a:br>
            <a:r>
              <a:rPr lang="en-CA" sz="1600" dirty="0">
                <a:solidFill>
                  <a:srgbClr val="241245"/>
                </a:solidFill>
              </a:rPr>
              <a:t>Transportation Planning &amp; Policy</a:t>
            </a:r>
            <a:br>
              <a:rPr lang="en-CA" sz="1600" dirty="0">
                <a:solidFill>
                  <a:srgbClr val="241245"/>
                </a:solidFill>
              </a:rPr>
            </a:br>
            <a:r>
              <a:rPr lang="en-CA" sz="1600" dirty="0">
                <a:solidFill>
                  <a:srgbClr val="241245"/>
                </a:solidFill>
              </a:rPr>
              <a:t>TransLink</a:t>
            </a:r>
            <a:br>
              <a:rPr lang="en-CA" sz="1600" dirty="0">
                <a:solidFill>
                  <a:srgbClr val="241245"/>
                </a:solidFill>
              </a:rPr>
            </a:br>
            <a:br>
              <a:rPr lang="en-CA" sz="1600" dirty="0">
                <a:solidFill>
                  <a:srgbClr val="241245"/>
                </a:solidFill>
              </a:rPr>
            </a:br>
            <a:r>
              <a:rPr lang="en-CA" sz="1600" dirty="0">
                <a:solidFill>
                  <a:srgbClr val="241245"/>
                </a:solidFill>
              </a:rPr>
              <a:t>Tel:	+1 778-375-7621</a:t>
            </a:r>
            <a:br>
              <a:rPr lang="en-CA" sz="1600" dirty="0">
                <a:solidFill>
                  <a:srgbClr val="241245"/>
                </a:solidFill>
              </a:rPr>
            </a:br>
            <a:r>
              <a:rPr lang="en-CA" sz="1600" dirty="0">
                <a:solidFill>
                  <a:srgbClr val="241245"/>
                </a:solidFill>
              </a:rPr>
              <a:t>Email:	</a:t>
            </a:r>
            <a:r>
              <a:rPr lang="en-CA" sz="1600" dirty="0">
                <a:solidFill>
                  <a:srgbClr val="241245"/>
                </a:solidFill>
                <a:hlinkClick r:id="rId2"/>
              </a:rPr>
              <a:t>fearghal.king@translink.ca</a:t>
            </a:r>
            <a:endParaRPr lang="en-CA" sz="1600" dirty="0">
              <a:solidFill>
                <a:srgbClr val="241245"/>
              </a:solidFill>
            </a:endParaRPr>
          </a:p>
          <a:p>
            <a:r>
              <a:rPr lang="en-CA" sz="1600" dirty="0">
                <a:solidFill>
                  <a:srgbClr val="241245"/>
                </a:solidFill>
              </a:rPr>
              <a:t>Web:	</a:t>
            </a:r>
            <a:r>
              <a:rPr lang="en-CA" sz="1600" dirty="0">
                <a:solidFill>
                  <a:srgbClr val="241245"/>
                </a:solidFill>
                <a:hlinkClick r:id="rId3"/>
              </a:rPr>
              <a:t>www.translink.ca</a:t>
            </a:r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63DAC0-12D5-4A5C-9F58-6B9CD3903F74}"/>
              </a:ext>
            </a:extLst>
          </p:cNvPr>
          <p:cNvSpPr/>
          <p:nvPr/>
        </p:nvSpPr>
        <p:spPr>
          <a:xfrm>
            <a:off x="346064" y="365126"/>
            <a:ext cx="11499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547DFF"/>
                </a:solidFill>
              </a:rPr>
              <a:t>Final Report: </a:t>
            </a:r>
            <a:r>
              <a:rPr lang="en-US" dirty="0">
                <a:solidFill>
                  <a:srgbClr val="547DFF"/>
                </a:solidFill>
                <a:hlinkClick r:id="rId4"/>
              </a:rPr>
              <a:t>https://www.translink.ca/Plans-and-Projects/Mobility-Pricing.aspx</a:t>
            </a:r>
            <a:endParaRPr lang="en-CA" b="1" dirty="0">
              <a:solidFill>
                <a:srgbClr val="547DFF"/>
              </a:solidFill>
            </a:endParaRPr>
          </a:p>
          <a:p>
            <a:r>
              <a:rPr lang="en-CA" b="1" dirty="0">
                <a:solidFill>
                  <a:srgbClr val="547DFF"/>
                </a:solidFill>
              </a:rPr>
              <a:t>It’s Time website: </a:t>
            </a:r>
            <a:r>
              <a:rPr lang="en-US" dirty="0">
                <a:solidFill>
                  <a:srgbClr val="547DFF"/>
                </a:solidFill>
                <a:hlinkClick r:id="rId5"/>
              </a:rPr>
              <a:t>https://www.itstimemv.ca/</a:t>
            </a:r>
            <a:endParaRPr lang="en-US" dirty="0">
              <a:solidFill>
                <a:srgbClr val="547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4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81D1-503A-489C-BDA7-C5E55A0B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Metro Vancouver regional context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D402D-0570-4DAF-91D9-677E24B19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56008"/>
            <a:ext cx="6423471" cy="5667768"/>
          </a:xfrm>
          <a:prstGeom prst="rect">
            <a:avLst/>
          </a:prstGeom>
          <a:ln>
            <a:solidFill>
              <a:srgbClr val="241245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98734-078A-4B26-9D99-7F1AA12BD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0700" y="1056008"/>
            <a:ext cx="4345498" cy="5667768"/>
          </a:xfrm>
        </p:spPr>
        <p:txBody>
          <a:bodyPr/>
          <a:lstStyle/>
          <a:p>
            <a:r>
              <a:rPr lang="en-CA" b="1" dirty="0">
                <a:solidFill>
                  <a:srgbClr val="241245"/>
                </a:solidFill>
              </a:rPr>
              <a:t>Geographic: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~2,900 km</a:t>
            </a:r>
            <a:r>
              <a:rPr lang="en-CA" baseline="30000" dirty="0">
                <a:solidFill>
                  <a:srgbClr val="241245"/>
                </a:solidFill>
              </a:rPr>
              <a:t>2</a:t>
            </a:r>
            <a:r>
              <a:rPr lang="en-CA" dirty="0">
                <a:solidFill>
                  <a:srgbClr val="241245"/>
                </a:solidFill>
              </a:rPr>
              <a:t> (~1,100 mi</a:t>
            </a:r>
            <a:r>
              <a:rPr lang="en-CA" baseline="30000" dirty="0">
                <a:solidFill>
                  <a:srgbClr val="241245"/>
                </a:solidFill>
              </a:rPr>
              <a:t>2</a:t>
            </a:r>
            <a:r>
              <a:rPr lang="en-CA" dirty="0">
                <a:solidFill>
                  <a:srgbClr val="241245"/>
                </a:solidFill>
              </a:rPr>
              <a:t>)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~2.5 million pop. (2016)</a:t>
            </a:r>
          </a:p>
          <a:p>
            <a:pPr lvl="1"/>
            <a:r>
              <a:rPr lang="en-CA" dirty="0">
                <a:solidFill>
                  <a:srgbClr val="241245"/>
                </a:solidFill>
              </a:rPr>
              <a:t>Contained by mountains, ocean, and the US border</a:t>
            </a:r>
          </a:p>
          <a:p>
            <a:endParaRPr lang="en-US" dirty="0">
              <a:solidFill>
                <a:srgbClr val="241245"/>
              </a:solidFill>
            </a:endParaRPr>
          </a:p>
          <a:p>
            <a:r>
              <a:rPr lang="en-US" b="1" dirty="0">
                <a:solidFill>
                  <a:srgbClr val="241245"/>
                </a:solidFill>
              </a:rPr>
              <a:t>Governance:</a:t>
            </a:r>
          </a:p>
          <a:p>
            <a:pPr lvl="1"/>
            <a:r>
              <a:rPr lang="en-US" dirty="0">
                <a:solidFill>
                  <a:srgbClr val="241245"/>
                </a:solidFill>
              </a:rPr>
              <a:t>23 local authorities</a:t>
            </a:r>
          </a:p>
          <a:p>
            <a:pPr lvl="1"/>
            <a:r>
              <a:rPr lang="en-US" dirty="0">
                <a:solidFill>
                  <a:srgbClr val="241245"/>
                </a:solidFill>
              </a:rPr>
              <a:t>23 mayors</a:t>
            </a:r>
          </a:p>
          <a:p>
            <a:pPr lvl="1"/>
            <a:r>
              <a:rPr lang="en-US" dirty="0">
                <a:solidFill>
                  <a:srgbClr val="241245"/>
                </a:solidFill>
              </a:rPr>
              <a:t>Regional Transportation Authority (TransLink)</a:t>
            </a:r>
          </a:p>
          <a:p>
            <a:pPr lvl="2"/>
            <a:r>
              <a:rPr lang="en-US" dirty="0">
                <a:solidFill>
                  <a:srgbClr val="241245"/>
                </a:solidFill>
              </a:rPr>
              <a:t>Board of Directors</a:t>
            </a:r>
          </a:p>
          <a:p>
            <a:pPr lvl="2"/>
            <a:r>
              <a:rPr lang="en-US" dirty="0">
                <a:solidFill>
                  <a:srgbClr val="241245"/>
                </a:solidFill>
              </a:rPr>
              <a:t>Mayors’ Council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D879A8-0175-4910-BCCD-EE4AB6CB26F6}"/>
              </a:ext>
            </a:extLst>
          </p:cNvPr>
          <p:cNvCxnSpPr>
            <a:cxnSpLocks/>
          </p:cNvCxnSpPr>
          <p:nvPr/>
        </p:nvCxnSpPr>
        <p:spPr>
          <a:xfrm>
            <a:off x="2692866" y="3716323"/>
            <a:ext cx="4110606" cy="2667699"/>
          </a:xfrm>
          <a:prstGeom prst="straightConnector1">
            <a:avLst/>
          </a:prstGeom>
          <a:ln>
            <a:solidFill>
              <a:srgbClr val="24124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E713238-C9F5-47FE-AF60-B8377E4A06C2}"/>
              </a:ext>
            </a:extLst>
          </p:cNvPr>
          <p:cNvSpPr txBox="1"/>
          <p:nvPr/>
        </p:nvSpPr>
        <p:spPr>
          <a:xfrm rot="1982388">
            <a:off x="3592949" y="4960203"/>
            <a:ext cx="193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41245"/>
                </a:solidFill>
              </a:rPr>
              <a:t>~ 60km (37 miles)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7267B-16E3-4A9F-B184-F67DDB8A118B}"/>
              </a:ext>
            </a:extLst>
          </p:cNvPr>
          <p:cNvSpPr txBox="1"/>
          <p:nvPr/>
        </p:nvSpPr>
        <p:spPr>
          <a:xfrm>
            <a:off x="4810832" y="6423383"/>
            <a:ext cx="193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41245"/>
                </a:solidFill>
              </a:rPr>
              <a:t>USA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9E59D0-E6A0-460B-8E7F-56A04DA3F48A}"/>
              </a:ext>
            </a:extLst>
          </p:cNvPr>
          <p:cNvSpPr txBox="1"/>
          <p:nvPr/>
        </p:nvSpPr>
        <p:spPr>
          <a:xfrm>
            <a:off x="1565691" y="6423383"/>
            <a:ext cx="193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41245"/>
                </a:solidFill>
              </a:rPr>
              <a:t>USA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950FCD-96F9-48D9-9FCF-076385DD75F3}"/>
              </a:ext>
            </a:extLst>
          </p:cNvPr>
          <p:cNvSpPr txBox="1"/>
          <p:nvPr/>
        </p:nvSpPr>
        <p:spPr>
          <a:xfrm>
            <a:off x="874155" y="4523492"/>
            <a:ext cx="119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41245"/>
                </a:solidFill>
              </a:rPr>
              <a:t>OCEAN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99ED8F-DA53-4661-BEFE-FB39BD6BDB23}"/>
              </a:ext>
            </a:extLst>
          </p:cNvPr>
          <p:cNvSpPr txBox="1"/>
          <p:nvPr/>
        </p:nvSpPr>
        <p:spPr>
          <a:xfrm rot="544576">
            <a:off x="3336405" y="1866245"/>
            <a:ext cx="19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41245"/>
                </a:solidFill>
              </a:rPr>
              <a:t>LOTS OF MOUNTAINS!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AC7B2-B167-423C-A1F5-B45E3A3F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2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7CC220D-191D-4D66-801C-DFF95C6B4EA8}"/>
              </a:ext>
            </a:extLst>
          </p:cNvPr>
          <p:cNvSpPr/>
          <p:nvPr/>
        </p:nvSpPr>
        <p:spPr>
          <a:xfrm>
            <a:off x="1807535" y="3515686"/>
            <a:ext cx="2690037" cy="290770"/>
          </a:xfrm>
          <a:custGeom>
            <a:avLst/>
            <a:gdLst>
              <a:gd name="connsiteX0" fmla="*/ 0 w 2690037"/>
              <a:gd name="connsiteY0" fmla="*/ 14323 h 290770"/>
              <a:gd name="connsiteX1" fmla="*/ 893135 w 2690037"/>
              <a:gd name="connsiteY1" fmla="*/ 14323 h 290770"/>
              <a:gd name="connsiteX2" fmla="*/ 1297172 w 2690037"/>
              <a:gd name="connsiteY2" fmla="*/ 163179 h 290770"/>
              <a:gd name="connsiteX3" fmla="*/ 1562986 w 2690037"/>
              <a:gd name="connsiteY3" fmla="*/ 216342 h 290770"/>
              <a:gd name="connsiteX4" fmla="*/ 2083981 w 2690037"/>
              <a:gd name="connsiteY4" fmla="*/ 163179 h 290770"/>
              <a:gd name="connsiteX5" fmla="*/ 2211572 w 2690037"/>
              <a:gd name="connsiteY5" fmla="*/ 205709 h 290770"/>
              <a:gd name="connsiteX6" fmla="*/ 2424223 w 2690037"/>
              <a:gd name="connsiteY6" fmla="*/ 216342 h 290770"/>
              <a:gd name="connsiteX7" fmla="*/ 2594344 w 2690037"/>
              <a:gd name="connsiteY7" fmla="*/ 216342 h 290770"/>
              <a:gd name="connsiteX8" fmla="*/ 2690037 w 2690037"/>
              <a:gd name="connsiteY8" fmla="*/ 290770 h 290770"/>
              <a:gd name="connsiteX9" fmla="*/ 2690037 w 2690037"/>
              <a:gd name="connsiteY9" fmla="*/ 290770 h 29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0037" h="290770">
                <a:moveTo>
                  <a:pt x="0" y="14323"/>
                </a:moveTo>
                <a:cubicBezTo>
                  <a:pt x="338470" y="1918"/>
                  <a:pt x="676940" y="-10486"/>
                  <a:pt x="893135" y="14323"/>
                </a:cubicBezTo>
                <a:cubicBezTo>
                  <a:pt x="1109330" y="39132"/>
                  <a:pt x="1185530" y="129509"/>
                  <a:pt x="1297172" y="163179"/>
                </a:cubicBezTo>
                <a:cubicBezTo>
                  <a:pt x="1408814" y="196849"/>
                  <a:pt x="1431851" y="216342"/>
                  <a:pt x="1562986" y="216342"/>
                </a:cubicBezTo>
                <a:cubicBezTo>
                  <a:pt x="1694121" y="216342"/>
                  <a:pt x="1975883" y="164951"/>
                  <a:pt x="2083981" y="163179"/>
                </a:cubicBezTo>
                <a:cubicBezTo>
                  <a:pt x="2192079" y="161407"/>
                  <a:pt x="2154865" y="196849"/>
                  <a:pt x="2211572" y="205709"/>
                </a:cubicBezTo>
                <a:cubicBezTo>
                  <a:pt x="2268279" y="214569"/>
                  <a:pt x="2360428" y="214570"/>
                  <a:pt x="2424223" y="216342"/>
                </a:cubicBezTo>
                <a:cubicBezTo>
                  <a:pt x="2488018" y="218114"/>
                  <a:pt x="2550042" y="203937"/>
                  <a:pt x="2594344" y="216342"/>
                </a:cubicBezTo>
                <a:cubicBezTo>
                  <a:pt x="2638646" y="228747"/>
                  <a:pt x="2690037" y="290770"/>
                  <a:pt x="2690037" y="290770"/>
                </a:cubicBezTo>
                <a:lnTo>
                  <a:pt x="2690037" y="29077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1438750-23EC-4126-9B39-B71CB7750F93}"/>
              </a:ext>
            </a:extLst>
          </p:cNvPr>
          <p:cNvSpPr/>
          <p:nvPr/>
        </p:nvSpPr>
        <p:spPr>
          <a:xfrm>
            <a:off x="2286000" y="4405715"/>
            <a:ext cx="4784651" cy="1051925"/>
          </a:xfrm>
          <a:custGeom>
            <a:avLst/>
            <a:gdLst>
              <a:gd name="connsiteX0" fmla="*/ 0 w 4784651"/>
              <a:gd name="connsiteY0" fmla="*/ 953094 h 1051925"/>
              <a:gd name="connsiteX1" fmla="*/ 510363 w 4784651"/>
              <a:gd name="connsiteY1" fmla="*/ 1038155 h 1051925"/>
              <a:gd name="connsiteX2" fmla="*/ 1020726 w 4784651"/>
              <a:gd name="connsiteY2" fmla="*/ 697913 h 1051925"/>
              <a:gd name="connsiteX3" fmla="*/ 1244009 w 4784651"/>
              <a:gd name="connsiteY3" fmla="*/ 623485 h 1051925"/>
              <a:gd name="connsiteX4" fmla="*/ 1467293 w 4784651"/>
              <a:gd name="connsiteY4" fmla="*/ 580955 h 1051925"/>
              <a:gd name="connsiteX5" fmla="*/ 1616149 w 4784651"/>
              <a:gd name="connsiteY5" fmla="*/ 580955 h 1051925"/>
              <a:gd name="connsiteX6" fmla="*/ 1818167 w 4784651"/>
              <a:gd name="connsiteY6" fmla="*/ 145020 h 1051925"/>
              <a:gd name="connsiteX7" fmla="*/ 2190307 w 4784651"/>
              <a:gd name="connsiteY7" fmla="*/ 17429 h 1051925"/>
              <a:gd name="connsiteX8" fmla="*/ 2413591 w 4784651"/>
              <a:gd name="connsiteY8" fmla="*/ 6797 h 1051925"/>
              <a:gd name="connsiteX9" fmla="*/ 2690037 w 4784651"/>
              <a:gd name="connsiteY9" fmla="*/ 70592 h 1051925"/>
              <a:gd name="connsiteX10" fmla="*/ 2977116 w 4784651"/>
              <a:gd name="connsiteY10" fmla="*/ 70592 h 1051925"/>
              <a:gd name="connsiteX11" fmla="*/ 3317358 w 4784651"/>
              <a:gd name="connsiteY11" fmla="*/ 230080 h 1051925"/>
              <a:gd name="connsiteX12" fmla="*/ 3583172 w 4784651"/>
              <a:gd name="connsiteY12" fmla="*/ 81225 h 1051925"/>
              <a:gd name="connsiteX13" fmla="*/ 4136065 w 4784651"/>
              <a:gd name="connsiteY13" fmla="*/ 495894 h 1051925"/>
              <a:gd name="connsiteX14" fmla="*/ 4784651 w 4784651"/>
              <a:gd name="connsiteY14" fmla="*/ 463997 h 1051925"/>
              <a:gd name="connsiteX15" fmla="*/ 4784651 w 4784651"/>
              <a:gd name="connsiteY15" fmla="*/ 463997 h 105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84651" h="1051925">
                <a:moveTo>
                  <a:pt x="0" y="953094"/>
                </a:moveTo>
                <a:cubicBezTo>
                  <a:pt x="170121" y="1016889"/>
                  <a:pt x="340242" y="1080685"/>
                  <a:pt x="510363" y="1038155"/>
                </a:cubicBezTo>
                <a:cubicBezTo>
                  <a:pt x="680484" y="995625"/>
                  <a:pt x="898452" y="767025"/>
                  <a:pt x="1020726" y="697913"/>
                </a:cubicBezTo>
                <a:cubicBezTo>
                  <a:pt x="1143000" y="628801"/>
                  <a:pt x="1169581" y="642978"/>
                  <a:pt x="1244009" y="623485"/>
                </a:cubicBezTo>
                <a:cubicBezTo>
                  <a:pt x="1318437" y="603992"/>
                  <a:pt x="1405270" y="588043"/>
                  <a:pt x="1467293" y="580955"/>
                </a:cubicBezTo>
                <a:cubicBezTo>
                  <a:pt x="1529316" y="573867"/>
                  <a:pt x="1557670" y="653611"/>
                  <a:pt x="1616149" y="580955"/>
                </a:cubicBezTo>
                <a:cubicBezTo>
                  <a:pt x="1674628" y="508299"/>
                  <a:pt x="1722474" y="238941"/>
                  <a:pt x="1818167" y="145020"/>
                </a:cubicBezTo>
                <a:cubicBezTo>
                  <a:pt x="1913860" y="51099"/>
                  <a:pt x="2091070" y="40466"/>
                  <a:pt x="2190307" y="17429"/>
                </a:cubicBezTo>
                <a:cubicBezTo>
                  <a:pt x="2289544" y="-5608"/>
                  <a:pt x="2330303" y="-2064"/>
                  <a:pt x="2413591" y="6797"/>
                </a:cubicBezTo>
                <a:cubicBezTo>
                  <a:pt x="2496879" y="15658"/>
                  <a:pt x="2596116" y="59960"/>
                  <a:pt x="2690037" y="70592"/>
                </a:cubicBezTo>
                <a:cubicBezTo>
                  <a:pt x="2783958" y="81224"/>
                  <a:pt x="2872563" y="44011"/>
                  <a:pt x="2977116" y="70592"/>
                </a:cubicBezTo>
                <a:cubicBezTo>
                  <a:pt x="3081670" y="97173"/>
                  <a:pt x="3216349" y="228308"/>
                  <a:pt x="3317358" y="230080"/>
                </a:cubicBezTo>
                <a:cubicBezTo>
                  <a:pt x="3418367" y="231852"/>
                  <a:pt x="3446721" y="36923"/>
                  <a:pt x="3583172" y="81225"/>
                </a:cubicBezTo>
                <a:cubicBezTo>
                  <a:pt x="3719623" y="125527"/>
                  <a:pt x="3935818" y="432099"/>
                  <a:pt x="4136065" y="495894"/>
                </a:cubicBezTo>
                <a:cubicBezTo>
                  <a:pt x="4336312" y="559689"/>
                  <a:pt x="4784651" y="463997"/>
                  <a:pt x="4784651" y="463997"/>
                </a:cubicBezTo>
                <a:lnTo>
                  <a:pt x="4784651" y="463997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4956BFE-5FFD-4957-AB06-EF337DB546E8}"/>
              </a:ext>
            </a:extLst>
          </p:cNvPr>
          <p:cNvSpPr/>
          <p:nvPr/>
        </p:nvSpPr>
        <p:spPr>
          <a:xfrm>
            <a:off x="4742121" y="3094074"/>
            <a:ext cx="1318437" cy="1329070"/>
          </a:xfrm>
          <a:custGeom>
            <a:avLst/>
            <a:gdLst>
              <a:gd name="connsiteX0" fmla="*/ 1318437 w 1318437"/>
              <a:gd name="connsiteY0" fmla="*/ 0 h 1329070"/>
              <a:gd name="connsiteX1" fmla="*/ 946298 w 1318437"/>
              <a:gd name="connsiteY1" fmla="*/ 255182 h 1329070"/>
              <a:gd name="connsiteX2" fmla="*/ 754912 w 1318437"/>
              <a:gd name="connsiteY2" fmla="*/ 446568 h 1329070"/>
              <a:gd name="connsiteX3" fmla="*/ 850605 w 1318437"/>
              <a:gd name="connsiteY3" fmla="*/ 627321 h 1329070"/>
              <a:gd name="connsiteX4" fmla="*/ 669851 w 1318437"/>
              <a:gd name="connsiteY4" fmla="*/ 733647 h 1329070"/>
              <a:gd name="connsiteX5" fmla="*/ 499730 w 1318437"/>
              <a:gd name="connsiteY5" fmla="*/ 999461 h 1329070"/>
              <a:gd name="connsiteX6" fmla="*/ 170121 w 1318437"/>
              <a:gd name="connsiteY6" fmla="*/ 1233377 h 1329070"/>
              <a:gd name="connsiteX7" fmla="*/ 0 w 1318437"/>
              <a:gd name="connsiteY7" fmla="*/ 1329070 h 132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8437" h="1329070">
                <a:moveTo>
                  <a:pt x="1318437" y="0"/>
                </a:moveTo>
                <a:cubicBezTo>
                  <a:pt x="1179328" y="90377"/>
                  <a:pt x="1040219" y="180754"/>
                  <a:pt x="946298" y="255182"/>
                </a:cubicBezTo>
                <a:cubicBezTo>
                  <a:pt x="852377" y="329610"/>
                  <a:pt x="770861" y="384545"/>
                  <a:pt x="754912" y="446568"/>
                </a:cubicBezTo>
                <a:cubicBezTo>
                  <a:pt x="738963" y="508591"/>
                  <a:pt x="864782" y="579475"/>
                  <a:pt x="850605" y="627321"/>
                </a:cubicBezTo>
                <a:cubicBezTo>
                  <a:pt x="836428" y="675168"/>
                  <a:pt x="728330" y="671624"/>
                  <a:pt x="669851" y="733647"/>
                </a:cubicBezTo>
                <a:cubicBezTo>
                  <a:pt x="611372" y="795670"/>
                  <a:pt x="583018" y="916173"/>
                  <a:pt x="499730" y="999461"/>
                </a:cubicBezTo>
                <a:cubicBezTo>
                  <a:pt x="416442" y="1082749"/>
                  <a:pt x="253409" y="1178442"/>
                  <a:pt x="170121" y="1233377"/>
                </a:cubicBezTo>
                <a:cubicBezTo>
                  <a:pt x="86833" y="1288312"/>
                  <a:pt x="43416" y="1308691"/>
                  <a:pt x="0" y="132907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8BF7B4-4236-4EA0-884B-6576538A2D76}"/>
              </a:ext>
            </a:extLst>
          </p:cNvPr>
          <p:cNvSpPr/>
          <p:nvPr/>
        </p:nvSpPr>
        <p:spPr>
          <a:xfrm>
            <a:off x="2286000" y="4538049"/>
            <a:ext cx="1786270" cy="274005"/>
          </a:xfrm>
          <a:custGeom>
            <a:avLst/>
            <a:gdLst>
              <a:gd name="connsiteX0" fmla="*/ 1786270 w 1786270"/>
              <a:gd name="connsiteY0" fmla="*/ 55216 h 274005"/>
              <a:gd name="connsiteX1" fmla="*/ 1605516 w 1786270"/>
              <a:gd name="connsiteY1" fmla="*/ 87114 h 274005"/>
              <a:gd name="connsiteX2" fmla="*/ 1488558 w 1786270"/>
              <a:gd name="connsiteY2" fmla="*/ 193439 h 274005"/>
              <a:gd name="connsiteX3" fmla="*/ 1350335 w 1786270"/>
              <a:gd name="connsiteY3" fmla="*/ 214704 h 274005"/>
              <a:gd name="connsiteX4" fmla="*/ 1212112 w 1786270"/>
              <a:gd name="connsiteY4" fmla="*/ 97746 h 274005"/>
              <a:gd name="connsiteX5" fmla="*/ 1095153 w 1786270"/>
              <a:gd name="connsiteY5" fmla="*/ 2053 h 274005"/>
              <a:gd name="connsiteX6" fmla="*/ 967563 w 1786270"/>
              <a:gd name="connsiteY6" fmla="*/ 33951 h 274005"/>
              <a:gd name="connsiteX7" fmla="*/ 744279 w 1786270"/>
              <a:gd name="connsiteY7" fmla="*/ 55216 h 274005"/>
              <a:gd name="connsiteX8" fmla="*/ 531628 w 1786270"/>
              <a:gd name="connsiteY8" fmla="*/ 55216 h 274005"/>
              <a:gd name="connsiteX9" fmla="*/ 446567 w 1786270"/>
              <a:gd name="connsiteY9" fmla="*/ 119011 h 274005"/>
              <a:gd name="connsiteX10" fmla="*/ 340242 w 1786270"/>
              <a:gd name="connsiteY10" fmla="*/ 235970 h 274005"/>
              <a:gd name="connsiteX11" fmla="*/ 244549 w 1786270"/>
              <a:gd name="connsiteY11" fmla="*/ 267867 h 274005"/>
              <a:gd name="connsiteX12" fmla="*/ 106326 w 1786270"/>
              <a:gd name="connsiteY12" fmla="*/ 267867 h 274005"/>
              <a:gd name="connsiteX13" fmla="*/ 0 w 1786270"/>
              <a:gd name="connsiteY13" fmla="*/ 204072 h 274005"/>
              <a:gd name="connsiteX14" fmla="*/ 0 w 1786270"/>
              <a:gd name="connsiteY14" fmla="*/ 204072 h 27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86270" h="274005">
                <a:moveTo>
                  <a:pt x="1786270" y="55216"/>
                </a:moveTo>
                <a:cubicBezTo>
                  <a:pt x="1720702" y="59646"/>
                  <a:pt x="1655135" y="64077"/>
                  <a:pt x="1605516" y="87114"/>
                </a:cubicBezTo>
                <a:cubicBezTo>
                  <a:pt x="1555897" y="110151"/>
                  <a:pt x="1531088" y="172174"/>
                  <a:pt x="1488558" y="193439"/>
                </a:cubicBezTo>
                <a:cubicBezTo>
                  <a:pt x="1446028" y="214704"/>
                  <a:pt x="1396409" y="230653"/>
                  <a:pt x="1350335" y="214704"/>
                </a:cubicBezTo>
                <a:cubicBezTo>
                  <a:pt x="1304261" y="198755"/>
                  <a:pt x="1254642" y="133188"/>
                  <a:pt x="1212112" y="97746"/>
                </a:cubicBezTo>
                <a:cubicBezTo>
                  <a:pt x="1169582" y="62304"/>
                  <a:pt x="1135911" y="12685"/>
                  <a:pt x="1095153" y="2053"/>
                </a:cubicBezTo>
                <a:cubicBezTo>
                  <a:pt x="1054395" y="-8579"/>
                  <a:pt x="1026042" y="25090"/>
                  <a:pt x="967563" y="33951"/>
                </a:cubicBezTo>
                <a:cubicBezTo>
                  <a:pt x="909084" y="42811"/>
                  <a:pt x="816935" y="51672"/>
                  <a:pt x="744279" y="55216"/>
                </a:cubicBezTo>
                <a:cubicBezTo>
                  <a:pt x="671623" y="58760"/>
                  <a:pt x="581247" y="44584"/>
                  <a:pt x="531628" y="55216"/>
                </a:cubicBezTo>
                <a:cubicBezTo>
                  <a:pt x="482009" y="65848"/>
                  <a:pt x="478465" y="88885"/>
                  <a:pt x="446567" y="119011"/>
                </a:cubicBezTo>
                <a:cubicBezTo>
                  <a:pt x="414669" y="149137"/>
                  <a:pt x="373912" y="211161"/>
                  <a:pt x="340242" y="235970"/>
                </a:cubicBezTo>
                <a:cubicBezTo>
                  <a:pt x="306572" y="260779"/>
                  <a:pt x="283535" y="262551"/>
                  <a:pt x="244549" y="267867"/>
                </a:cubicBezTo>
                <a:cubicBezTo>
                  <a:pt x="205563" y="273183"/>
                  <a:pt x="147084" y="278499"/>
                  <a:pt x="106326" y="267867"/>
                </a:cubicBezTo>
                <a:cubicBezTo>
                  <a:pt x="65568" y="257235"/>
                  <a:pt x="0" y="204072"/>
                  <a:pt x="0" y="204072"/>
                </a:cubicBezTo>
                <a:lnTo>
                  <a:pt x="0" y="204072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4D05EE-99B9-4D24-9622-95575DD6CD17}"/>
              </a:ext>
            </a:extLst>
          </p:cNvPr>
          <p:cNvSpPr txBox="1"/>
          <p:nvPr/>
        </p:nvSpPr>
        <p:spPr>
          <a:xfrm>
            <a:off x="399309" y="2971501"/>
            <a:ext cx="193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41245"/>
                </a:solidFill>
              </a:rPr>
              <a:t>LOTS OF </a:t>
            </a:r>
          </a:p>
          <a:p>
            <a:pPr algn="ctr"/>
            <a:r>
              <a:rPr lang="en-US" sz="2000" b="1" dirty="0">
                <a:solidFill>
                  <a:srgbClr val="241245"/>
                </a:solidFill>
              </a:rPr>
              <a:t>WATER CROSSINGS!</a:t>
            </a:r>
          </a:p>
        </p:txBody>
      </p:sp>
    </p:spTree>
    <p:extLst>
      <p:ext uri="{BB962C8B-B14F-4D97-AF65-F5344CB8AC3E}">
        <p14:creationId xmlns:p14="http://schemas.microsoft.com/office/powerpoint/2010/main" val="306005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/>
      <p:bldP spid="10" grpId="0"/>
      <p:bldP spid="11" grpId="0"/>
      <p:bldP spid="12" grpId="0"/>
      <p:bldP spid="13" grpId="0"/>
      <p:bldP spid="4" grpId="0" animBg="1"/>
      <p:bldP spid="14" grpId="0" animBg="1"/>
      <p:bldP spid="15" grpId="0" animBg="1"/>
      <p:bldP spid="16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2EF751A-F9D4-4136-A060-DCBFFADC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Historical context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7771E-CA35-45FF-B63B-D3A25699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3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EFCA40-795B-4AB3-B21E-5577DF41EE56}"/>
              </a:ext>
            </a:extLst>
          </p:cNvPr>
          <p:cNvSpPr txBox="1"/>
          <p:nvPr/>
        </p:nvSpPr>
        <p:spPr>
          <a:xfrm>
            <a:off x="5240790" y="5652688"/>
            <a:ext cx="1464119" cy="68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200" b="1" dirty="0">
                <a:solidFill>
                  <a:schemeClr val="accent1"/>
                </a:solidFill>
              </a:rPr>
              <a:t>2009:</a:t>
            </a:r>
          </a:p>
          <a:p>
            <a:pPr algn="ctr"/>
            <a:r>
              <a:rPr lang="en-CA" sz="1200" b="1" dirty="0">
                <a:solidFill>
                  <a:schemeClr val="accent1"/>
                </a:solidFill>
              </a:rPr>
              <a:t>Golden Ears Bridge opens (tolled)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D30A95-E4AB-4654-BECC-5E164588A87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5972850" y="4187605"/>
            <a:ext cx="0" cy="14650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62F6ABF-60AC-4316-9DE7-4DE6B41C5980}"/>
              </a:ext>
            </a:extLst>
          </p:cNvPr>
          <p:cNvSpPr txBox="1"/>
          <p:nvPr/>
        </p:nvSpPr>
        <p:spPr>
          <a:xfrm>
            <a:off x="6267975" y="4159886"/>
            <a:ext cx="1331017" cy="686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200" b="1" dirty="0">
                <a:solidFill>
                  <a:schemeClr val="accent1"/>
                </a:solidFill>
              </a:rPr>
              <a:t>2012:</a:t>
            </a:r>
          </a:p>
          <a:p>
            <a:pPr algn="ctr"/>
            <a:r>
              <a:rPr lang="en-CA" sz="1200" b="1" dirty="0">
                <a:solidFill>
                  <a:schemeClr val="accent1"/>
                </a:solidFill>
              </a:rPr>
              <a:t>Port Mann Bridge opens (tolled)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A8341B0-68AD-4AB6-9237-6FBB671DF825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6933484" y="3810837"/>
            <a:ext cx="0" cy="3490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A0D69C0-1A3B-4F4E-AB02-450492F7793B}"/>
              </a:ext>
            </a:extLst>
          </p:cNvPr>
          <p:cNvSpPr txBox="1"/>
          <p:nvPr/>
        </p:nvSpPr>
        <p:spPr>
          <a:xfrm>
            <a:off x="10150379" y="4343299"/>
            <a:ext cx="121001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200" b="1" dirty="0">
                <a:solidFill>
                  <a:schemeClr val="accent1"/>
                </a:solidFill>
              </a:rPr>
              <a:t>Sept. 2017:</a:t>
            </a:r>
          </a:p>
          <a:p>
            <a:pPr algn="ctr"/>
            <a:r>
              <a:rPr lang="en-CA" sz="1200" b="1" dirty="0">
                <a:solidFill>
                  <a:schemeClr val="accent1"/>
                </a:solidFill>
              </a:rPr>
              <a:t>Bridge tolls removed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5DC483-A432-4BAC-B6A2-5C67082A4C11}"/>
              </a:ext>
            </a:extLst>
          </p:cNvPr>
          <p:cNvCxnSpPr>
            <a:cxnSpLocks/>
          </p:cNvCxnSpPr>
          <p:nvPr/>
        </p:nvCxnSpPr>
        <p:spPr>
          <a:xfrm>
            <a:off x="10755387" y="3779544"/>
            <a:ext cx="0" cy="6119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851ECD8-45B2-4858-ADA3-E145A2459376}"/>
              </a:ext>
            </a:extLst>
          </p:cNvPr>
          <p:cNvSpPr txBox="1"/>
          <p:nvPr/>
        </p:nvSpPr>
        <p:spPr>
          <a:xfrm>
            <a:off x="5993538" y="1418491"/>
            <a:ext cx="161053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200" b="1" dirty="0">
                <a:solidFill>
                  <a:srgbClr val="C00000"/>
                </a:solidFill>
              </a:rPr>
              <a:t>~2012 – 2016:</a:t>
            </a:r>
          </a:p>
          <a:p>
            <a:pPr algn="ctr"/>
            <a:r>
              <a:rPr lang="en-CA" sz="1200" b="1" dirty="0">
                <a:solidFill>
                  <a:srgbClr val="C00000"/>
                </a:solidFill>
              </a:rPr>
              <a:t>Vancouver ranked ‘most congested city’ in Canada</a:t>
            </a:r>
            <a:endParaRPr lang="en-CA" sz="1200" b="1" i="1" dirty="0">
              <a:solidFill>
                <a:srgbClr val="C00000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49AC456-C024-41B0-A879-360359C6B3DF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6798804" y="2249488"/>
            <a:ext cx="0" cy="55374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7CDDE38-A9DC-4E59-85D5-7273740F4908}"/>
              </a:ext>
            </a:extLst>
          </p:cNvPr>
          <p:cNvSpPr txBox="1"/>
          <p:nvPr/>
        </p:nvSpPr>
        <p:spPr>
          <a:xfrm>
            <a:off x="9815661" y="658938"/>
            <a:ext cx="146411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200" b="1" i="1" dirty="0"/>
              <a:t>June 2017:</a:t>
            </a:r>
          </a:p>
          <a:p>
            <a:pPr algn="ctr"/>
            <a:r>
              <a:rPr lang="en-CA" sz="1200" b="1" i="1" dirty="0"/>
              <a:t>Mobility Pricing Independent Commission formed</a:t>
            </a:r>
            <a:endParaRPr lang="en-US" sz="1200" b="1" i="1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F3EBACF-3EB2-4BBD-BC97-273F8C71C4B3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10547721" y="1489935"/>
            <a:ext cx="0" cy="8884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C1B83DCC-251F-457A-93B2-F61C31B34F29}"/>
              </a:ext>
            </a:extLst>
          </p:cNvPr>
          <p:cNvSpPr txBox="1"/>
          <p:nvPr/>
        </p:nvSpPr>
        <p:spPr>
          <a:xfrm>
            <a:off x="8634245" y="1554972"/>
            <a:ext cx="177158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200" b="1" dirty="0">
                <a:solidFill>
                  <a:schemeClr val="accent6"/>
                </a:solidFill>
              </a:rPr>
              <a:t>Fairness and affordability concerns intensify; some dissent towards TransLink</a:t>
            </a:r>
            <a:endParaRPr lang="en-US" sz="1200" b="1" dirty="0">
              <a:solidFill>
                <a:schemeClr val="accent6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3796C72-BA7D-445A-9B91-F16E5F2ADFDF}"/>
              </a:ext>
            </a:extLst>
          </p:cNvPr>
          <p:cNvCxnSpPr>
            <a:cxnSpLocks/>
            <a:endCxn id="73" idx="2"/>
          </p:cNvCxnSpPr>
          <p:nvPr/>
        </p:nvCxnSpPr>
        <p:spPr>
          <a:xfrm flipV="1">
            <a:off x="9520037" y="2385969"/>
            <a:ext cx="0" cy="266518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975AF0A-E944-43FD-9F9F-F81630B731E7}"/>
              </a:ext>
            </a:extLst>
          </p:cNvPr>
          <p:cNvSpPr txBox="1"/>
          <p:nvPr/>
        </p:nvSpPr>
        <p:spPr>
          <a:xfrm>
            <a:off x="598455" y="1458391"/>
            <a:ext cx="161053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200" b="1" dirty="0">
                <a:solidFill>
                  <a:srgbClr val="C00000"/>
                </a:solidFill>
              </a:rPr>
              <a:t>1993:</a:t>
            </a:r>
          </a:p>
          <a:p>
            <a:pPr algn="ctr"/>
            <a:r>
              <a:rPr lang="en-CA" sz="1200" b="1" dirty="0">
                <a:solidFill>
                  <a:srgbClr val="C00000"/>
                </a:solidFill>
              </a:rPr>
              <a:t>Metro Vancouver first  endorsed the idea of road pricing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E8D509E-4F7A-486D-8FCA-F6490BD6689C}"/>
              </a:ext>
            </a:extLst>
          </p:cNvPr>
          <p:cNvCxnSpPr>
            <a:cxnSpLocks/>
            <a:stCxn id="78" idx="2"/>
          </p:cNvCxnSpPr>
          <p:nvPr/>
        </p:nvCxnSpPr>
        <p:spPr>
          <a:xfrm>
            <a:off x="1403721" y="2289388"/>
            <a:ext cx="0" cy="21008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E5BC7A12-245D-4D3D-B64F-D3E0475848D4}"/>
              </a:ext>
            </a:extLst>
          </p:cNvPr>
          <p:cNvSpPr txBox="1"/>
          <p:nvPr/>
        </p:nvSpPr>
        <p:spPr>
          <a:xfrm>
            <a:off x="2483251" y="1924210"/>
            <a:ext cx="121001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200" b="1" dirty="0">
                <a:solidFill>
                  <a:schemeClr val="accent1"/>
                </a:solidFill>
              </a:rPr>
              <a:t>1998:</a:t>
            </a:r>
          </a:p>
          <a:p>
            <a:pPr algn="ctr"/>
            <a:r>
              <a:rPr lang="en-CA" sz="1200" b="1" dirty="0">
                <a:solidFill>
                  <a:schemeClr val="accent1"/>
                </a:solidFill>
              </a:rPr>
              <a:t>TransLink formed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8F3AD04-BB10-433D-817D-AE1054E93109}"/>
              </a:ext>
            </a:extLst>
          </p:cNvPr>
          <p:cNvSpPr txBox="1"/>
          <p:nvPr/>
        </p:nvSpPr>
        <p:spPr>
          <a:xfrm>
            <a:off x="7265094" y="4998778"/>
            <a:ext cx="194874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200" b="1" dirty="0">
                <a:solidFill>
                  <a:srgbClr val="C00000"/>
                </a:solidFill>
              </a:rPr>
              <a:t>2013:</a:t>
            </a:r>
          </a:p>
          <a:p>
            <a:pPr algn="ctr"/>
            <a:r>
              <a:rPr lang="en-CA" sz="1200" b="1" dirty="0">
                <a:solidFill>
                  <a:srgbClr val="C00000"/>
                </a:solidFill>
              </a:rPr>
              <a:t>Road pricing confirmed in several policy documents (RTS, RGS, Transport 2040) and by the Mayor’s Council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4BD4FEE-D27A-4B66-B5AF-713DB4A76F21}"/>
              </a:ext>
            </a:extLst>
          </p:cNvPr>
          <p:cNvCxnSpPr>
            <a:cxnSpLocks/>
            <a:stCxn id="98" idx="0"/>
          </p:cNvCxnSpPr>
          <p:nvPr/>
        </p:nvCxnSpPr>
        <p:spPr>
          <a:xfrm flipV="1">
            <a:off x="8239465" y="4006165"/>
            <a:ext cx="0" cy="99261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92C877-1459-47F4-8027-F308BD5AEF34}"/>
              </a:ext>
            </a:extLst>
          </p:cNvPr>
          <p:cNvCxnSpPr>
            <a:cxnSpLocks/>
            <a:stCxn id="101" idx="2"/>
          </p:cNvCxnSpPr>
          <p:nvPr/>
        </p:nvCxnSpPr>
        <p:spPr>
          <a:xfrm>
            <a:off x="3088259" y="2570541"/>
            <a:ext cx="0" cy="2346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or: Curved 139">
            <a:extLst>
              <a:ext uri="{FF2B5EF4-FFF2-40B4-BE49-F238E27FC236}">
                <a16:creationId xmlns:a16="http://schemas.microsoft.com/office/drawing/2014/main" id="{5971BCC8-66B8-408A-93F3-EC0F106B2521}"/>
              </a:ext>
            </a:extLst>
          </p:cNvPr>
          <p:cNvCxnSpPr>
            <a:cxnSpLocks/>
          </p:cNvCxnSpPr>
          <p:nvPr/>
        </p:nvCxnSpPr>
        <p:spPr>
          <a:xfrm flipV="1">
            <a:off x="3742570" y="2895820"/>
            <a:ext cx="3294123" cy="1360216"/>
          </a:xfrm>
          <a:prstGeom prst="curvedConnector3">
            <a:avLst>
              <a:gd name="adj1" fmla="val 29181"/>
            </a:avLst>
          </a:prstGeom>
          <a:ln w="571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or: Curved 140">
            <a:extLst>
              <a:ext uri="{FF2B5EF4-FFF2-40B4-BE49-F238E27FC236}">
                <a16:creationId xmlns:a16="http://schemas.microsoft.com/office/drawing/2014/main" id="{B5AFEFE2-840E-41C5-A03B-C42DFBF02309}"/>
              </a:ext>
            </a:extLst>
          </p:cNvPr>
          <p:cNvCxnSpPr>
            <a:cxnSpLocks/>
          </p:cNvCxnSpPr>
          <p:nvPr/>
        </p:nvCxnSpPr>
        <p:spPr>
          <a:xfrm>
            <a:off x="7033560" y="2895819"/>
            <a:ext cx="1943225" cy="1219021"/>
          </a:xfrm>
          <a:prstGeom prst="curvedConnector3">
            <a:avLst/>
          </a:prstGeom>
          <a:ln w="571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or: Curved 141">
            <a:extLst>
              <a:ext uri="{FF2B5EF4-FFF2-40B4-BE49-F238E27FC236}">
                <a16:creationId xmlns:a16="http://schemas.microsoft.com/office/drawing/2014/main" id="{D091E813-A71A-440A-AFED-45E916A0CEF7}"/>
              </a:ext>
            </a:extLst>
          </p:cNvPr>
          <p:cNvCxnSpPr>
            <a:cxnSpLocks/>
          </p:cNvCxnSpPr>
          <p:nvPr/>
        </p:nvCxnSpPr>
        <p:spPr>
          <a:xfrm>
            <a:off x="959018" y="2569993"/>
            <a:ext cx="2783552" cy="1686043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or: Curved 142">
            <a:extLst>
              <a:ext uri="{FF2B5EF4-FFF2-40B4-BE49-F238E27FC236}">
                <a16:creationId xmlns:a16="http://schemas.microsoft.com/office/drawing/2014/main" id="{1709A038-E3F1-4129-B638-09A5F85EC54E}"/>
              </a:ext>
            </a:extLst>
          </p:cNvPr>
          <p:cNvCxnSpPr>
            <a:cxnSpLocks/>
          </p:cNvCxnSpPr>
          <p:nvPr/>
        </p:nvCxnSpPr>
        <p:spPr>
          <a:xfrm flipV="1">
            <a:off x="5926477" y="2653693"/>
            <a:ext cx="2293862" cy="1449568"/>
          </a:xfrm>
          <a:prstGeom prst="curvedConnector3">
            <a:avLst>
              <a:gd name="adj1" fmla="val 50000"/>
            </a:avLst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or: Curved 143">
            <a:extLst>
              <a:ext uri="{FF2B5EF4-FFF2-40B4-BE49-F238E27FC236}">
                <a16:creationId xmlns:a16="http://schemas.microsoft.com/office/drawing/2014/main" id="{251C6017-CB7D-4A9F-81C5-18E536A98559}"/>
              </a:ext>
            </a:extLst>
          </p:cNvPr>
          <p:cNvCxnSpPr>
            <a:cxnSpLocks/>
          </p:cNvCxnSpPr>
          <p:nvPr/>
        </p:nvCxnSpPr>
        <p:spPr>
          <a:xfrm>
            <a:off x="8198123" y="2652487"/>
            <a:ext cx="3062158" cy="1092469"/>
          </a:xfrm>
          <a:prstGeom prst="curvedConnector3">
            <a:avLst>
              <a:gd name="adj1" fmla="val 3906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or: Curved 144">
            <a:extLst>
              <a:ext uri="{FF2B5EF4-FFF2-40B4-BE49-F238E27FC236}">
                <a16:creationId xmlns:a16="http://schemas.microsoft.com/office/drawing/2014/main" id="{49511A14-9A48-47BA-AFFE-84B7688B3A84}"/>
              </a:ext>
            </a:extLst>
          </p:cNvPr>
          <p:cNvCxnSpPr>
            <a:cxnSpLocks/>
          </p:cNvCxnSpPr>
          <p:nvPr/>
        </p:nvCxnSpPr>
        <p:spPr>
          <a:xfrm>
            <a:off x="3197642" y="2884241"/>
            <a:ext cx="2728835" cy="1219020"/>
          </a:xfrm>
          <a:prstGeom prst="curvedConnector3">
            <a:avLst>
              <a:gd name="adj1" fmla="val 38132"/>
            </a:avLst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or: Curved 145">
            <a:extLst>
              <a:ext uri="{FF2B5EF4-FFF2-40B4-BE49-F238E27FC236}">
                <a16:creationId xmlns:a16="http://schemas.microsoft.com/office/drawing/2014/main" id="{B72E84C4-42F6-4E20-8B0D-96BF3EA6A843}"/>
              </a:ext>
            </a:extLst>
          </p:cNvPr>
          <p:cNvCxnSpPr>
            <a:cxnSpLocks/>
          </p:cNvCxnSpPr>
          <p:nvPr/>
        </p:nvCxnSpPr>
        <p:spPr>
          <a:xfrm flipV="1">
            <a:off x="959018" y="2884244"/>
            <a:ext cx="2250798" cy="1207041"/>
          </a:xfrm>
          <a:prstGeom prst="curvedConnector3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or: Curved 146">
            <a:extLst>
              <a:ext uri="{FF2B5EF4-FFF2-40B4-BE49-F238E27FC236}">
                <a16:creationId xmlns:a16="http://schemas.microsoft.com/office/drawing/2014/main" id="{D2D6F04D-A17B-4B63-A106-242A3F3CCEDE}"/>
              </a:ext>
            </a:extLst>
          </p:cNvPr>
          <p:cNvCxnSpPr>
            <a:cxnSpLocks/>
          </p:cNvCxnSpPr>
          <p:nvPr/>
        </p:nvCxnSpPr>
        <p:spPr>
          <a:xfrm flipV="1">
            <a:off x="8310024" y="2387884"/>
            <a:ext cx="2950257" cy="1330778"/>
          </a:xfrm>
          <a:prstGeom prst="curvedConnector3">
            <a:avLst>
              <a:gd name="adj1" fmla="val 32889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or: Curved 147">
            <a:extLst>
              <a:ext uri="{FF2B5EF4-FFF2-40B4-BE49-F238E27FC236}">
                <a16:creationId xmlns:a16="http://schemas.microsoft.com/office/drawing/2014/main" id="{5811EAF0-9973-4867-9690-42DC2BD9B9C9}"/>
              </a:ext>
            </a:extLst>
          </p:cNvPr>
          <p:cNvCxnSpPr>
            <a:cxnSpLocks/>
          </p:cNvCxnSpPr>
          <p:nvPr/>
        </p:nvCxnSpPr>
        <p:spPr>
          <a:xfrm>
            <a:off x="4922760" y="2532479"/>
            <a:ext cx="3410414" cy="1186183"/>
          </a:xfrm>
          <a:prstGeom prst="curvedConnector3">
            <a:avLst>
              <a:gd name="adj1" fmla="val 31567"/>
            </a:avLst>
          </a:prstGeom>
          <a:ln w="5715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or: Curved 148">
            <a:extLst>
              <a:ext uri="{FF2B5EF4-FFF2-40B4-BE49-F238E27FC236}">
                <a16:creationId xmlns:a16="http://schemas.microsoft.com/office/drawing/2014/main" id="{C13E4600-7960-4704-AFE6-E9DBA8A45CD3}"/>
              </a:ext>
            </a:extLst>
          </p:cNvPr>
          <p:cNvCxnSpPr>
            <a:cxnSpLocks/>
          </p:cNvCxnSpPr>
          <p:nvPr/>
        </p:nvCxnSpPr>
        <p:spPr>
          <a:xfrm flipV="1">
            <a:off x="931718" y="2532479"/>
            <a:ext cx="3991042" cy="1937629"/>
          </a:xfrm>
          <a:prstGeom prst="curvedConnector3">
            <a:avLst/>
          </a:prstGeom>
          <a:ln w="5715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or: Curved 149">
            <a:extLst>
              <a:ext uri="{FF2B5EF4-FFF2-40B4-BE49-F238E27FC236}">
                <a16:creationId xmlns:a16="http://schemas.microsoft.com/office/drawing/2014/main" id="{BC4CB017-DCCA-4753-BBE7-0160F61C84A9}"/>
              </a:ext>
            </a:extLst>
          </p:cNvPr>
          <p:cNvCxnSpPr>
            <a:cxnSpLocks/>
          </p:cNvCxnSpPr>
          <p:nvPr/>
        </p:nvCxnSpPr>
        <p:spPr>
          <a:xfrm flipV="1">
            <a:off x="8973612" y="2896942"/>
            <a:ext cx="2197514" cy="1219019"/>
          </a:xfrm>
          <a:prstGeom prst="curvedConnector3">
            <a:avLst>
              <a:gd name="adj1" fmla="val 39164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268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48129-1254-4EA9-8FF0-7AA9C181FB8C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32350" y="1630363"/>
            <a:ext cx="8327300" cy="5067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241245"/>
                </a:solidFill>
                <a:ea typeface="Montserrat Light" charset="0"/>
                <a:cs typeface="Montserrat Light" charset="0"/>
              </a:rPr>
              <a:t>The Commission’s work </a:t>
            </a:r>
            <a:r>
              <a:rPr lang="en-CA" sz="2400" dirty="0">
                <a:solidFill>
                  <a:srgbClr val="241245"/>
                </a:solidFill>
                <a:ea typeface="Montserrat Light" charset="0"/>
                <a:cs typeface="Montserrat Light" charset="0"/>
              </a:rPr>
              <a:t>was</a:t>
            </a:r>
            <a:r>
              <a:rPr lang="en-CA" sz="2400" dirty="0">
                <a:solidFill>
                  <a:srgbClr val="241245"/>
                </a:solidFill>
              </a:rPr>
              <a:t> guided by three core objectives:</a:t>
            </a:r>
            <a:endParaRPr lang="en-US" sz="2400" dirty="0">
              <a:solidFill>
                <a:srgbClr val="241245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32CE3A-9915-4195-A675-EB760617A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Commission objectives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44D7D0-C66C-4C80-8375-5FE9CD3E7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435" y="2336081"/>
            <a:ext cx="9160030" cy="40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3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own Arrow 4">
            <a:extLst>
              <a:ext uri="{FF2B5EF4-FFF2-40B4-BE49-F238E27FC236}">
                <a16:creationId xmlns:a16="http://schemas.microsoft.com/office/drawing/2014/main" id="{FB817BDB-3309-47CE-BF70-C60363741386}"/>
              </a:ext>
            </a:extLst>
          </p:cNvPr>
          <p:cNvSpPr/>
          <p:nvPr/>
        </p:nvSpPr>
        <p:spPr>
          <a:xfrm>
            <a:off x="1377535" y="2694253"/>
            <a:ext cx="432048" cy="1030834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41A9F58-F530-4574-B003-63867ED4690C}"/>
              </a:ext>
            </a:extLst>
          </p:cNvPr>
          <p:cNvSpPr/>
          <p:nvPr/>
        </p:nvSpPr>
        <p:spPr>
          <a:xfrm>
            <a:off x="1083530" y="1963049"/>
            <a:ext cx="216000" cy="216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677DB2D-39C6-4391-8DCE-DDAC72FC3785}"/>
              </a:ext>
            </a:extLst>
          </p:cNvPr>
          <p:cNvSpPr/>
          <p:nvPr/>
        </p:nvSpPr>
        <p:spPr>
          <a:xfrm>
            <a:off x="1191530" y="1505849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36A9014-6880-4AFA-A5D6-1C4FF6FDA4DA}"/>
              </a:ext>
            </a:extLst>
          </p:cNvPr>
          <p:cNvSpPr/>
          <p:nvPr/>
        </p:nvSpPr>
        <p:spPr>
          <a:xfrm>
            <a:off x="1407530" y="1855049"/>
            <a:ext cx="216000" cy="216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8B73A54-BB09-4CEC-8F30-CDCBE1ED6E3B}"/>
              </a:ext>
            </a:extLst>
          </p:cNvPr>
          <p:cNvSpPr/>
          <p:nvPr/>
        </p:nvSpPr>
        <p:spPr>
          <a:xfrm>
            <a:off x="859762" y="1737805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9B3EE18-988E-4EC2-8693-1A3AEAC7728C}"/>
              </a:ext>
            </a:extLst>
          </p:cNvPr>
          <p:cNvSpPr/>
          <p:nvPr/>
        </p:nvSpPr>
        <p:spPr>
          <a:xfrm>
            <a:off x="1271079" y="2249960"/>
            <a:ext cx="216000" cy="216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2FA6680-07C5-4ED2-968E-5C2A688C1C8A}"/>
              </a:ext>
            </a:extLst>
          </p:cNvPr>
          <p:cNvSpPr/>
          <p:nvPr/>
        </p:nvSpPr>
        <p:spPr>
          <a:xfrm>
            <a:off x="1713715" y="2081862"/>
            <a:ext cx="216000" cy="2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FCD8A02-375C-4DAB-8CBF-6A9427560F49}"/>
              </a:ext>
            </a:extLst>
          </p:cNvPr>
          <p:cNvSpPr/>
          <p:nvPr/>
        </p:nvSpPr>
        <p:spPr>
          <a:xfrm>
            <a:off x="1821258" y="1776755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1B83157-4908-41F9-A02E-6D7C986F8B09}"/>
              </a:ext>
            </a:extLst>
          </p:cNvPr>
          <p:cNvSpPr/>
          <p:nvPr/>
        </p:nvSpPr>
        <p:spPr>
          <a:xfrm>
            <a:off x="1541004" y="1486649"/>
            <a:ext cx="216000" cy="216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37D44B3-F1A1-4F62-A131-C0EA77C00AC6}"/>
              </a:ext>
            </a:extLst>
          </p:cNvPr>
          <p:cNvSpPr/>
          <p:nvPr/>
        </p:nvSpPr>
        <p:spPr>
          <a:xfrm>
            <a:off x="2071664" y="2052268"/>
            <a:ext cx="216000" cy="21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ACBD295-5F80-4989-A9CC-0748C27E1899}"/>
              </a:ext>
            </a:extLst>
          </p:cNvPr>
          <p:cNvSpPr/>
          <p:nvPr/>
        </p:nvSpPr>
        <p:spPr>
          <a:xfrm>
            <a:off x="2002578" y="1518247"/>
            <a:ext cx="216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C6323C8-B171-4095-8E4D-2351527E6003}"/>
              </a:ext>
            </a:extLst>
          </p:cNvPr>
          <p:cNvSpPr/>
          <p:nvPr/>
        </p:nvSpPr>
        <p:spPr>
          <a:xfrm>
            <a:off x="1152772" y="3785742"/>
            <a:ext cx="261360" cy="2613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F522D95-EE72-4BA7-B846-9ACC565212C1}"/>
              </a:ext>
            </a:extLst>
          </p:cNvPr>
          <p:cNvSpPr/>
          <p:nvPr/>
        </p:nvSpPr>
        <p:spPr>
          <a:xfrm>
            <a:off x="1775030" y="3792986"/>
            <a:ext cx="261360" cy="2613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AE5B3E5-98AD-412A-B8FE-058FBDB2BAE1}"/>
              </a:ext>
            </a:extLst>
          </p:cNvPr>
          <p:cNvSpPr/>
          <p:nvPr/>
        </p:nvSpPr>
        <p:spPr>
          <a:xfrm>
            <a:off x="835780" y="5325000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1C302A9-A2F6-4946-8470-D0E7679A3F2A}"/>
              </a:ext>
            </a:extLst>
          </p:cNvPr>
          <p:cNvSpPr/>
          <p:nvPr/>
        </p:nvSpPr>
        <p:spPr>
          <a:xfrm>
            <a:off x="1335530" y="5355061"/>
            <a:ext cx="360000" cy="3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59" name="Down Arrow 30">
            <a:extLst>
              <a:ext uri="{FF2B5EF4-FFF2-40B4-BE49-F238E27FC236}">
                <a16:creationId xmlns:a16="http://schemas.microsoft.com/office/drawing/2014/main" id="{2FB53429-910D-4196-B6E2-B83BFB3E1CCB}"/>
              </a:ext>
            </a:extLst>
          </p:cNvPr>
          <p:cNvSpPr/>
          <p:nvPr/>
        </p:nvSpPr>
        <p:spPr>
          <a:xfrm>
            <a:off x="1373991" y="4176185"/>
            <a:ext cx="432048" cy="1119621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E3CEF63-006A-4CAE-817E-EDC3CAE18117}"/>
              </a:ext>
            </a:extLst>
          </p:cNvPr>
          <p:cNvSpPr/>
          <p:nvPr/>
        </p:nvSpPr>
        <p:spPr>
          <a:xfrm>
            <a:off x="1927664" y="5907167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914663-EDCE-4F7D-8CE7-93C0418233FE}"/>
              </a:ext>
            </a:extLst>
          </p:cNvPr>
          <p:cNvSpPr/>
          <p:nvPr/>
        </p:nvSpPr>
        <p:spPr>
          <a:xfrm>
            <a:off x="1568981" y="5722615"/>
            <a:ext cx="360000" cy="3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B9F6BA8-A8E1-45F8-8A8F-5FDB62FF9441}"/>
              </a:ext>
            </a:extLst>
          </p:cNvPr>
          <p:cNvSpPr/>
          <p:nvPr/>
        </p:nvSpPr>
        <p:spPr>
          <a:xfrm>
            <a:off x="1980213" y="5290027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72C029B-6A13-4D44-AA5B-E72ECE852457}"/>
              </a:ext>
            </a:extLst>
          </p:cNvPr>
          <p:cNvSpPr/>
          <p:nvPr/>
        </p:nvSpPr>
        <p:spPr>
          <a:xfrm>
            <a:off x="664687" y="5723003"/>
            <a:ext cx="360000" cy="3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67" name="TextBox 4">
            <a:extLst>
              <a:ext uri="{FF2B5EF4-FFF2-40B4-BE49-F238E27FC236}">
                <a16:creationId xmlns:a16="http://schemas.microsoft.com/office/drawing/2014/main" id="{4FF26C71-A486-4BB7-B398-9321E8A9F83A}"/>
              </a:ext>
            </a:extLst>
          </p:cNvPr>
          <p:cNvSpPr txBox="1"/>
          <p:nvPr/>
        </p:nvSpPr>
        <p:spPr>
          <a:xfrm>
            <a:off x="405954" y="2954924"/>
            <a:ext cx="237345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241245"/>
                </a:solidFill>
              </a:rPr>
              <a:t>Coarse-level evaluation</a:t>
            </a:r>
            <a:endParaRPr lang="en-CA" dirty="0">
              <a:solidFill>
                <a:srgbClr val="241245"/>
              </a:solidFill>
            </a:endParaRPr>
          </a:p>
        </p:txBody>
      </p:sp>
      <p:sp>
        <p:nvSpPr>
          <p:cNvPr id="68" name="TextBox 37">
            <a:extLst>
              <a:ext uri="{FF2B5EF4-FFF2-40B4-BE49-F238E27FC236}">
                <a16:creationId xmlns:a16="http://schemas.microsoft.com/office/drawing/2014/main" id="{2D779CB2-1D1E-434C-B2B5-ACA2967FC660}"/>
              </a:ext>
            </a:extLst>
          </p:cNvPr>
          <p:cNvSpPr txBox="1"/>
          <p:nvPr/>
        </p:nvSpPr>
        <p:spPr>
          <a:xfrm>
            <a:off x="401286" y="4443473"/>
            <a:ext cx="237745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241245"/>
                </a:solidFill>
              </a:rPr>
              <a:t>Illustrative examples</a:t>
            </a:r>
            <a:endParaRPr lang="en-CA" dirty="0">
              <a:solidFill>
                <a:srgbClr val="24124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48129-1254-4EA9-8FF0-7AA9C181FB8C}" type="slidenum">
              <a:rPr lang="en-US" smtClean="0"/>
              <a:t>5</a:t>
            </a:fld>
            <a:endParaRPr lang="en-US"/>
          </a:p>
        </p:txBody>
      </p:sp>
      <p:sp>
        <p:nvSpPr>
          <p:cNvPr id="4" name="Curved Left Arrow 3"/>
          <p:cNvSpPr/>
          <p:nvPr/>
        </p:nvSpPr>
        <p:spPr>
          <a:xfrm>
            <a:off x="2403478" y="5143559"/>
            <a:ext cx="418875" cy="1188617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 rot="10800000">
            <a:off x="462717" y="5129387"/>
            <a:ext cx="418875" cy="1188617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91BFF74-4847-4ABD-B408-28596011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Evaluation framework &amp; analytical approach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A37B0C-8BD1-4E92-8760-E403CD086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977" y="1852860"/>
            <a:ext cx="3476216" cy="1641758"/>
          </a:xfrm>
        </p:spPr>
        <p:txBody>
          <a:bodyPr anchor="ctr">
            <a:normAutofit/>
          </a:bodyPr>
          <a:lstStyle/>
          <a:p>
            <a:pPr marL="457200" indent="-457200">
              <a:buAutoNum type="arabicPeriod"/>
            </a:pPr>
            <a:r>
              <a:rPr lang="en-CA" sz="2000" b="1" dirty="0">
                <a:solidFill>
                  <a:srgbClr val="241245"/>
                </a:solidFill>
              </a:rPr>
              <a:t>IDENTIFY AND REFINE THE LIST OF POTENTIAL POLICY OPTIONS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FC2A7DBC-F687-4122-B911-8BCC97D1413C}"/>
              </a:ext>
            </a:extLst>
          </p:cNvPr>
          <p:cNvSpPr txBox="1">
            <a:spLocks/>
          </p:cNvSpPr>
          <p:nvPr/>
        </p:nvSpPr>
        <p:spPr>
          <a:xfrm>
            <a:off x="2981212" y="3705929"/>
            <a:ext cx="3607298" cy="981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CA" sz="2000" b="1" dirty="0">
                <a:solidFill>
                  <a:srgbClr val="241245"/>
                </a:solidFill>
              </a:rPr>
              <a:t>SCENARIO DEVELOPMENT &amp; EVALUATION PROCESS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6616B98F-1993-436E-9213-E65C1F0AE215}"/>
              </a:ext>
            </a:extLst>
          </p:cNvPr>
          <p:cNvSpPr txBox="1">
            <a:spLocks/>
          </p:cNvSpPr>
          <p:nvPr/>
        </p:nvSpPr>
        <p:spPr>
          <a:xfrm>
            <a:off x="3345935" y="4425572"/>
            <a:ext cx="5212786" cy="2120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>
                <a:solidFill>
                  <a:srgbClr val="241245"/>
                </a:solidFill>
              </a:rPr>
              <a:t>Price-setting in the absence of clear objectives</a:t>
            </a:r>
          </a:p>
          <a:p>
            <a:r>
              <a:rPr lang="en-CA" sz="2000" dirty="0">
                <a:solidFill>
                  <a:srgbClr val="241245"/>
                </a:solidFill>
              </a:rPr>
              <a:t>Iterative development of scenarios to guide and educate MPIC</a:t>
            </a:r>
          </a:p>
          <a:p>
            <a:r>
              <a:rPr lang="en-CA" sz="2000" dirty="0">
                <a:solidFill>
                  <a:srgbClr val="241245"/>
                </a:solidFill>
              </a:rPr>
              <a:t>Development of complex metrics and KPIs</a:t>
            </a:r>
          </a:p>
          <a:p>
            <a:r>
              <a:rPr lang="en-CA" sz="2000" dirty="0">
                <a:solidFill>
                  <a:srgbClr val="241245"/>
                </a:solidFill>
              </a:rPr>
              <a:t>Evaluation exercises and trade-off discussions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7FC6EA7-7F5E-47DA-B6D7-5981ED0AFF3B}"/>
              </a:ext>
            </a:extLst>
          </p:cNvPr>
          <p:cNvSpPr/>
          <p:nvPr/>
        </p:nvSpPr>
        <p:spPr>
          <a:xfrm>
            <a:off x="2293241" y="5636616"/>
            <a:ext cx="360000" cy="3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270FD3-5D10-4219-AF0D-C7C392633D7A}"/>
              </a:ext>
            </a:extLst>
          </p:cNvPr>
          <p:cNvSpPr/>
          <p:nvPr/>
        </p:nvSpPr>
        <p:spPr>
          <a:xfrm>
            <a:off x="1108141" y="5791226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3FB3466-1E9B-4808-9E96-5357403110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73" y="1103983"/>
            <a:ext cx="5403273" cy="3194050"/>
          </a:xfrm>
          <a:prstGeom prst="rect">
            <a:avLst/>
          </a:prstGeom>
          <a:noFill/>
          <a:ln w="19050">
            <a:solidFill>
              <a:srgbClr val="241245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0834FDC-79D4-469E-85C4-7CD613601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180" y="3106941"/>
            <a:ext cx="3381475" cy="3199306"/>
          </a:xfrm>
          <a:prstGeom prst="rect">
            <a:avLst/>
          </a:prstGeom>
          <a:ln w="19050">
            <a:solidFill>
              <a:srgbClr val="241245"/>
            </a:solidFill>
          </a:ln>
        </p:spPr>
      </p:pic>
    </p:spTree>
    <p:extLst>
      <p:ext uri="{BB962C8B-B14F-4D97-AF65-F5344CB8AC3E}">
        <p14:creationId xmlns:p14="http://schemas.microsoft.com/office/powerpoint/2010/main" val="17451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C6993-C82E-4E5E-8A6A-E1A9EE54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4C64B7-C7A2-4DBF-9249-F28B0777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Approach towards addressing fairness</a:t>
            </a:r>
            <a:endParaRPr lang="en-US" sz="3600" dirty="0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59E9E7-84BA-4892-8F21-ACF2E28A9B35}"/>
              </a:ext>
            </a:extLst>
          </p:cNvPr>
          <p:cNvGrpSpPr/>
          <p:nvPr/>
        </p:nvGrpSpPr>
        <p:grpSpPr>
          <a:xfrm>
            <a:off x="4447889" y="1273050"/>
            <a:ext cx="3296222" cy="906037"/>
            <a:chOff x="2825750" y="146096"/>
            <a:chExt cx="2476500" cy="90603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A53BEDD-C191-429E-BF8C-295B87881D73}"/>
                </a:ext>
              </a:extLst>
            </p:cNvPr>
            <p:cNvSpPr/>
            <p:nvPr/>
          </p:nvSpPr>
          <p:spPr>
            <a:xfrm>
              <a:off x="2825750" y="146096"/>
              <a:ext cx="2476500" cy="9060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926702-DB36-439C-B989-7ED78ADFE87A}"/>
                </a:ext>
              </a:extLst>
            </p:cNvPr>
            <p:cNvSpPr txBox="1"/>
            <p:nvPr/>
          </p:nvSpPr>
          <p:spPr>
            <a:xfrm>
              <a:off x="2825750" y="146096"/>
              <a:ext cx="2476500" cy="9060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CA" sz="2500" b="1" dirty="0"/>
                <a:t>Benefiter Pay</a:t>
              </a:r>
              <a:endParaRPr lang="en-CA" sz="2500" b="1" kern="1200" dirty="0"/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CA" sz="2500" b="1" dirty="0"/>
                <a:t>P</a:t>
              </a:r>
              <a:r>
                <a:rPr lang="en-CA" sz="2500" b="1" kern="1200" dirty="0"/>
                <a:t>rinciple</a:t>
              </a:r>
              <a:endParaRPr lang="en-US" sz="2500" b="1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C709AD-DB76-49DB-8617-79BF594B1FC1}"/>
              </a:ext>
            </a:extLst>
          </p:cNvPr>
          <p:cNvGrpSpPr/>
          <p:nvPr/>
        </p:nvGrpSpPr>
        <p:grpSpPr>
          <a:xfrm>
            <a:off x="4447889" y="2179473"/>
            <a:ext cx="3296222" cy="2165752"/>
            <a:chOff x="2825750" y="1052133"/>
            <a:chExt cx="2476500" cy="42204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39F030-8DC6-4BEE-AC10-0FC874F83AE5}"/>
                </a:ext>
              </a:extLst>
            </p:cNvPr>
            <p:cNvSpPr/>
            <p:nvPr/>
          </p:nvSpPr>
          <p:spPr>
            <a:xfrm>
              <a:off x="2825750" y="1052133"/>
              <a:ext cx="2476500" cy="42204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4B9371-C5CE-4E51-AB48-2DA90E2E46C6}"/>
                </a:ext>
              </a:extLst>
            </p:cNvPr>
            <p:cNvSpPr txBox="1"/>
            <p:nvPr/>
          </p:nvSpPr>
          <p:spPr>
            <a:xfrm>
              <a:off x="2825750" y="1052133"/>
              <a:ext cx="2476500" cy="42204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ctr" anchorCtr="0">
              <a:noAutofit/>
            </a:bodyPr>
            <a:lstStyle/>
            <a:p>
              <a:pPr marL="0" lvl="1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CA" sz="2500" kern="1200" dirty="0">
                  <a:solidFill>
                    <a:srgbClr val="241245"/>
                  </a:solidFill>
                </a:rPr>
                <a:t>That people should pay in proportion to the time savings they experience</a:t>
              </a:r>
              <a:endParaRPr lang="en-US" sz="2500" kern="1200" dirty="0">
                <a:solidFill>
                  <a:srgbClr val="241245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086D80-5EF9-4B4C-95FF-4B0CCD2AE245}"/>
              </a:ext>
            </a:extLst>
          </p:cNvPr>
          <p:cNvGrpSpPr/>
          <p:nvPr/>
        </p:nvGrpSpPr>
        <p:grpSpPr>
          <a:xfrm>
            <a:off x="8272576" y="1273050"/>
            <a:ext cx="3296222" cy="906037"/>
            <a:chOff x="5648960" y="146096"/>
            <a:chExt cx="2476500" cy="9060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D87DAA4-CE40-4B19-83EB-EC8A67803D96}"/>
                </a:ext>
              </a:extLst>
            </p:cNvPr>
            <p:cNvSpPr/>
            <p:nvPr/>
          </p:nvSpPr>
          <p:spPr>
            <a:xfrm>
              <a:off x="5648960" y="146096"/>
              <a:ext cx="2476500" cy="9060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703FDE-C77F-4092-A7EB-C491DFB8AA5C}"/>
                </a:ext>
              </a:extLst>
            </p:cNvPr>
            <p:cNvSpPr txBox="1"/>
            <p:nvPr/>
          </p:nvSpPr>
          <p:spPr>
            <a:xfrm>
              <a:off x="5648960" y="146096"/>
              <a:ext cx="2476500" cy="9060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CA" sz="2500" b="1" dirty="0"/>
                <a:t>User Cost</a:t>
              </a:r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CA" sz="2500" b="1" dirty="0"/>
                <a:t>P</a:t>
              </a:r>
              <a:r>
                <a:rPr lang="en-CA" sz="2500" b="1" kern="1200" dirty="0"/>
                <a:t>rinciple</a:t>
              </a:r>
              <a:endParaRPr lang="en-US" sz="2500" b="1" kern="1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B5DCC8-9EB4-4931-B7A8-2833C7924669}"/>
              </a:ext>
            </a:extLst>
          </p:cNvPr>
          <p:cNvGrpSpPr/>
          <p:nvPr/>
        </p:nvGrpSpPr>
        <p:grpSpPr>
          <a:xfrm>
            <a:off x="8272576" y="2179473"/>
            <a:ext cx="3296222" cy="2165752"/>
            <a:chOff x="5648960" y="1052133"/>
            <a:chExt cx="2476500" cy="422043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D0A3D9-EF14-49AA-BF47-183698811DD4}"/>
                </a:ext>
              </a:extLst>
            </p:cNvPr>
            <p:cNvSpPr/>
            <p:nvPr/>
          </p:nvSpPr>
          <p:spPr>
            <a:xfrm>
              <a:off x="5648960" y="1052133"/>
              <a:ext cx="2476500" cy="42204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41B961-CB87-4337-9D9C-13D2DBFE036D}"/>
                </a:ext>
              </a:extLst>
            </p:cNvPr>
            <p:cNvSpPr txBox="1"/>
            <p:nvPr/>
          </p:nvSpPr>
          <p:spPr>
            <a:xfrm>
              <a:off x="5648960" y="1052133"/>
              <a:ext cx="2476500" cy="42204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ctr" anchorCtr="0">
              <a:noAutofit/>
            </a:bodyPr>
            <a:lstStyle/>
            <a:p>
              <a:pPr marL="0" lvl="1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CA" sz="2500" dirty="0">
                  <a:solidFill>
                    <a:srgbClr val="241245"/>
                  </a:solidFill>
                </a:rPr>
                <a:t>That people should pay in proportion to the amount of congestion they contribute to</a:t>
              </a:r>
              <a:endParaRPr lang="en-US" sz="2500" dirty="0">
                <a:solidFill>
                  <a:srgbClr val="241245"/>
                </a:solidFill>
              </a:endParaRPr>
            </a:p>
          </p:txBody>
        </p:sp>
      </p:grp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365B93E3-FC52-4137-9B07-12454A77FBFA}"/>
              </a:ext>
            </a:extLst>
          </p:cNvPr>
          <p:cNvSpPr/>
          <p:nvPr/>
        </p:nvSpPr>
        <p:spPr>
          <a:xfrm>
            <a:off x="2012153" y="4484153"/>
            <a:ext cx="8167694" cy="779059"/>
          </a:xfrm>
          <a:prstGeom prst="leftRightArrow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80B6D9-20D2-4209-AB34-B2595D064380}"/>
              </a:ext>
            </a:extLst>
          </p:cNvPr>
          <p:cNvSpPr txBox="1"/>
          <p:nvPr/>
        </p:nvSpPr>
        <p:spPr>
          <a:xfrm>
            <a:off x="623213" y="5249637"/>
            <a:ext cx="1478562" cy="94629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Better aligned with usage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5348FD-5645-4658-BD60-728EE44256D8}"/>
              </a:ext>
            </a:extLst>
          </p:cNvPr>
          <p:cNvSpPr txBox="1"/>
          <p:nvPr/>
        </p:nvSpPr>
        <p:spPr>
          <a:xfrm>
            <a:off x="10018773" y="5270053"/>
            <a:ext cx="1967966" cy="9462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Better aligned with congestion contribution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AD6DAD-ABFA-4AE5-AC2F-5B384330801B}"/>
              </a:ext>
            </a:extLst>
          </p:cNvPr>
          <p:cNvSpPr txBox="1"/>
          <p:nvPr/>
        </p:nvSpPr>
        <p:spPr>
          <a:xfrm>
            <a:off x="838200" y="4686141"/>
            <a:ext cx="1221952" cy="372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SIMPLE</a:t>
            </a:r>
            <a:endParaRPr lang="en-CA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B8E063-7188-45CE-9F5F-7B92BE4AE87C}"/>
              </a:ext>
            </a:extLst>
          </p:cNvPr>
          <p:cNvSpPr txBox="1"/>
          <p:nvPr/>
        </p:nvSpPr>
        <p:spPr>
          <a:xfrm>
            <a:off x="10179847" y="4686140"/>
            <a:ext cx="1221952" cy="372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COMPLEX</a:t>
            </a:r>
            <a:endParaRPr lang="en-CA" b="1" dirty="0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8C3AB7E0-D7B0-4737-8BB6-ACCC559DF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701031"/>
              </p:ext>
            </p:extLst>
          </p:nvPr>
        </p:nvGraphicFramePr>
        <p:xfrm>
          <a:off x="3165982" y="5147058"/>
          <a:ext cx="5949661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070">
                  <a:extLst>
                    <a:ext uri="{9D8B030D-6E8A-4147-A177-3AD203B41FA5}">
                      <a16:colId xmlns:a16="http://schemas.microsoft.com/office/drawing/2014/main" val="2974819956"/>
                    </a:ext>
                  </a:extLst>
                </a:gridCol>
                <a:gridCol w="3304904">
                  <a:extLst>
                    <a:ext uri="{9D8B030D-6E8A-4147-A177-3AD203B41FA5}">
                      <a16:colId xmlns:a16="http://schemas.microsoft.com/office/drawing/2014/main" val="961354077"/>
                    </a:ext>
                  </a:extLst>
                </a:gridCol>
                <a:gridCol w="1363687">
                  <a:extLst>
                    <a:ext uri="{9D8B030D-6E8A-4147-A177-3AD203B41FA5}">
                      <a16:colId xmlns:a16="http://schemas.microsoft.com/office/drawing/2014/main" val="615867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>
                          <a:solidFill>
                            <a:srgbClr val="241245"/>
                          </a:solidFill>
                        </a:rPr>
                        <a:t>Flat fee (Temporally) </a:t>
                      </a:r>
                      <a:endParaRPr lang="en-US" b="1" dirty="0">
                        <a:solidFill>
                          <a:srgbClr val="241245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665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2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>
                          <a:solidFill>
                            <a:srgbClr val="241245"/>
                          </a:solidFill>
                        </a:rPr>
                        <a:t>Vary by time of day (TOD)</a:t>
                      </a:r>
                      <a:endParaRPr lang="en-US" b="1" dirty="0">
                        <a:solidFill>
                          <a:srgbClr val="241245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54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2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>
                          <a:solidFill>
                            <a:srgbClr val="241245"/>
                          </a:solidFill>
                        </a:rPr>
                        <a:t>Vary by direction of travel (Dir.)</a:t>
                      </a:r>
                      <a:endParaRPr lang="en-US" b="1" dirty="0">
                        <a:solidFill>
                          <a:srgbClr val="241245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046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2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>
                          <a:solidFill>
                            <a:srgbClr val="241245"/>
                          </a:solidFill>
                        </a:rPr>
                        <a:t>Vary by location</a:t>
                      </a:r>
                      <a:endParaRPr lang="en-US" b="1" dirty="0">
                        <a:solidFill>
                          <a:srgbClr val="241245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75571" marR="755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199624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3740168F-F9D9-4DEC-8CFC-8825287B8EDC}"/>
              </a:ext>
            </a:extLst>
          </p:cNvPr>
          <p:cNvGrpSpPr/>
          <p:nvPr/>
        </p:nvGrpSpPr>
        <p:grpSpPr>
          <a:xfrm>
            <a:off x="623202" y="1273050"/>
            <a:ext cx="3296222" cy="906037"/>
            <a:chOff x="2825750" y="146096"/>
            <a:chExt cx="2476500" cy="9060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56A4A6-AEC2-4A84-848F-695C70ADFDB3}"/>
                </a:ext>
              </a:extLst>
            </p:cNvPr>
            <p:cNvSpPr/>
            <p:nvPr/>
          </p:nvSpPr>
          <p:spPr>
            <a:xfrm>
              <a:off x="2825750" y="146096"/>
              <a:ext cx="2476500" cy="9060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3CE063E-DBAF-473F-B835-BD9402C5D6B7}"/>
                </a:ext>
              </a:extLst>
            </p:cNvPr>
            <p:cNvSpPr txBox="1"/>
            <p:nvPr/>
          </p:nvSpPr>
          <p:spPr>
            <a:xfrm>
              <a:off x="2825750" y="146096"/>
              <a:ext cx="2476500" cy="9060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CA" sz="2500" b="1" dirty="0"/>
                <a:t>User Pay</a:t>
              </a:r>
              <a:endParaRPr lang="en-CA" sz="2500" b="1" kern="1200" dirty="0"/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CA" sz="2500" b="1" dirty="0"/>
                <a:t>P</a:t>
              </a:r>
              <a:r>
                <a:rPr lang="en-CA" sz="2500" b="1" kern="1200" dirty="0"/>
                <a:t>rinciple</a:t>
              </a:r>
              <a:endParaRPr lang="en-US" sz="2500" b="1" kern="12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DF3788-9183-4AF3-9F61-97A021C9B483}"/>
              </a:ext>
            </a:extLst>
          </p:cNvPr>
          <p:cNvGrpSpPr/>
          <p:nvPr/>
        </p:nvGrpSpPr>
        <p:grpSpPr>
          <a:xfrm>
            <a:off x="623202" y="2179473"/>
            <a:ext cx="3296222" cy="2165752"/>
            <a:chOff x="2825750" y="1052133"/>
            <a:chExt cx="2476500" cy="422043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1656631-B0B6-4AB5-AE7F-A9483763C7AE}"/>
                </a:ext>
              </a:extLst>
            </p:cNvPr>
            <p:cNvSpPr/>
            <p:nvPr/>
          </p:nvSpPr>
          <p:spPr>
            <a:xfrm>
              <a:off x="2825750" y="1052133"/>
              <a:ext cx="2476500" cy="42204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89C5BF-E12E-428A-B0E5-CA0205EE882D}"/>
                </a:ext>
              </a:extLst>
            </p:cNvPr>
            <p:cNvSpPr txBox="1"/>
            <p:nvPr/>
          </p:nvSpPr>
          <p:spPr>
            <a:xfrm>
              <a:off x="2825750" y="1052133"/>
              <a:ext cx="2476500" cy="4220437"/>
            </a:xfrm>
            <a:prstGeom prst="rect">
              <a:avLst/>
            </a:prstGeom>
            <a:ln>
              <a:solidFill>
                <a:srgbClr val="24124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ctr" anchorCtr="0">
              <a:noAutofit/>
            </a:bodyPr>
            <a:lstStyle/>
            <a:p>
              <a:pPr marL="0" lvl="1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CA" sz="2500" dirty="0">
                  <a:solidFill>
                    <a:srgbClr val="241245"/>
                  </a:solidFill>
                </a:rPr>
                <a:t>That people should pay in proportion to how much they use the transportation system</a:t>
              </a:r>
              <a:endParaRPr lang="en-US" sz="2500" dirty="0">
                <a:solidFill>
                  <a:srgbClr val="24124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24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CD2BE-50C1-4119-95E9-D6504F036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5815" y="1133551"/>
            <a:ext cx="4063155" cy="2363338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400" b="1" i="1" dirty="0">
                <a:solidFill>
                  <a:srgbClr val="C00000"/>
                </a:solidFill>
              </a:rPr>
              <a:t>How bad is congestion?</a:t>
            </a:r>
            <a:endParaRPr lang="en-US" sz="2400" b="1" i="1" dirty="0"/>
          </a:p>
          <a:p>
            <a:r>
              <a:rPr lang="en-CA" sz="2000" dirty="0">
                <a:solidFill>
                  <a:srgbClr val="C00000"/>
                </a:solidFill>
              </a:rPr>
              <a:t>H</a:t>
            </a:r>
            <a:r>
              <a:rPr lang="en-US" sz="2000" dirty="0">
                <a:solidFill>
                  <a:srgbClr val="C00000"/>
                </a:solidFill>
              </a:rPr>
              <a:t>ow is congestion defined and measured?</a:t>
            </a:r>
            <a:endParaRPr lang="en-CA" sz="2000" dirty="0">
              <a:solidFill>
                <a:srgbClr val="C00000"/>
              </a:solidFill>
            </a:endParaRPr>
          </a:p>
          <a:p>
            <a:r>
              <a:rPr lang="en-CA" sz="2000" dirty="0">
                <a:solidFill>
                  <a:srgbClr val="C00000"/>
                </a:solidFill>
              </a:rPr>
              <a:t>Where should it be reduced?</a:t>
            </a:r>
          </a:p>
          <a:p>
            <a:r>
              <a:rPr lang="en-CA" sz="2000" dirty="0">
                <a:solidFill>
                  <a:srgbClr val="C00000"/>
                </a:solidFill>
              </a:rPr>
              <a:t>When should it be reduced?</a:t>
            </a:r>
          </a:p>
          <a:p>
            <a:r>
              <a:rPr lang="en-CA" sz="2000" dirty="0">
                <a:solidFill>
                  <a:srgbClr val="C00000"/>
                </a:solidFill>
              </a:rPr>
              <a:t>B</a:t>
            </a:r>
            <a:r>
              <a:rPr lang="en-US" sz="2000" dirty="0">
                <a:solidFill>
                  <a:srgbClr val="C00000"/>
                </a:solidFill>
              </a:rPr>
              <a:t>y how much should it be reduced?</a:t>
            </a:r>
          </a:p>
          <a:p>
            <a:endParaRPr lang="en-CA" sz="1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CA" sz="1800" dirty="0">
              <a:solidFill>
                <a:srgbClr val="24124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C2D6E-A6CA-4C3B-8E1B-1E2B6A93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1259B6-0B5C-4E61-8812-95AB5939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Price-setting in the absence of clear focus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14" name="Picture 13" descr="A close up of a map&#10;&#10;Description generated with high confidence">
            <a:extLst>
              <a:ext uri="{FF2B5EF4-FFF2-40B4-BE49-F238E27FC236}">
                <a16:creationId xmlns:a16="http://schemas.microsoft.com/office/drawing/2014/main" id="{1CBB3B2B-27BE-4CBC-A171-BC2FE8BE7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86" y="1164260"/>
            <a:ext cx="7111110" cy="4673014"/>
          </a:xfrm>
          <a:prstGeom prst="rect">
            <a:avLst/>
          </a:prstGeom>
          <a:ln>
            <a:solidFill>
              <a:srgbClr val="241245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C92DF46-A361-4315-AF69-EDEA108352AA}"/>
              </a:ext>
            </a:extLst>
          </p:cNvPr>
          <p:cNvSpPr/>
          <p:nvPr/>
        </p:nvSpPr>
        <p:spPr>
          <a:xfrm>
            <a:off x="3417931" y="3882236"/>
            <a:ext cx="297702" cy="290068"/>
          </a:xfrm>
          <a:prstGeom prst="ellipse">
            <a:avLst/>
          </a:prstGeom>
          <a:solidFill>
            <a:srgbClr val="547DFF"/>
          </a:solidFill>
          <a:ln>
            <a:solidFill>
              <a:srgbClr val="241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1</a:t>
            </a:r>
            <a:endParaRPr lang="en-US" sz="16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EC3E99-05DB-41CB-ACBA-FCC9308F4ED3}"/>
              </a:ext>
            </a:extLst>
          </p:cNvPr>
          <p:cNvSpPr/>
          <p:nvPr/>
        </p:nvSpPr>
        <p:spPr>
          <a:xfrm>
            <a:off x="2421778" y="3496889"/>
            <a:ext cx="297702" cy="290068"/>
          </a:xfrm>
          <a:prstGeom prst="ellipse">
            <a:avLst/>
          </a:prstGeom>
          <a:solidFill>
            <a:srgbClr val="547DFF"/>
          </a:solidFill>
          <a:ln>
            <a:solidFill>
              <a:srgbClr val="241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2</a:t>
            </a:r>
            <a:endParaRPr lang="en-US" sz="16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547DE5-8554-487E-85BB-90AE12F455CC}"/>
              </a:ext>
            </a:extLst>
          </p:cNvPr>
          <p:cNvSpPr/>
          <p:nvPr/>
        </p:nvSpPr>
        <p:spPr>
          <a:xfrm>
            <a:off x="2517921" y="2696056"/>
            <a:ext cx="297702" cy="290068"/>
          </a:xfrm>
          <a:prstGeom prst="ellipse">
            <a:avLst/>
          </a:prstGeom>
          <a:solidFill>
            <a:srgbClr val="547DFF"/>
          </a:solidFill>
          <a:ln>
            <a:solidFill>
              <a:srgbClr val="241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8</a:t>
            </a:r>
            <a:endParaRPr lang="en-US" sz="16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AE9C4D-457A-4A00-8E0F-BEB1FCB072DC}"/>
              </a:ext>
            </a:extLst>
          </p:cNvPr>
          <p:cNvSpPr/>
          <p:nvPr/>
        </p:nvSpPr>
        <p:spPr>
          <a:xfrm>
            <a:off x="3761244" y="2972874"/>
            <a:ext cx="297702" cy="290068"/>
          </a:xfrm>
          <a:prstGeom prst="ellipse">
            <a:avLst/>
          </a:prstGeom>
          <a:solidFill>
            <a:srgbClr val="547DFF"/>
          </a:solidFill>
          <a:ln>
            <a:solidFill>
              <a:srgbClr val="241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7</a:t>
            </a:r>
            <a:endParaRPr lang="en-US" sz="16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2BC79F7-1EC1-4FEA-9B82-0170C4059A7D}"/>
              </a:ext>
            </a:extLst>
          </p:cNvPr>
          <p:cNvSpPr/>
          <p:nvPr/>
        </p:nvSpPr>
        <p:spPr>
          <a:xfrm>
            <a:off x="4587644" y="2871547"/>
            <a:ext cx="297702" cy="290068"/>
          </a:xfrm>
          <a:prstGeom prst="ellipse">
            <a:avLst/>
          </a:prstGeom>
          <a:solidFill>
            <a:srgbClr val="547DFF"/>
          </a:solidFill>
          <a:ln>
            <a:solidFill>
              <a:srgbClr val="241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6</a:t>
            </a:r>
            <a:endParaRPr lang="en-US" sz="16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CBCEE83-C079-43A0-B88E-D226A0BF2C21}"/>
              </a:ext>
            </a:extLst>
          </p:cNvPr>
          <p:cNvSpPr/>
          <p:nvPr/>
        </p:nvSpPr>
        <p:spPr>
          <a:xfrm>
            <a:off x="2878140" y="2107481"/>
            <a:ext cx="297702" cy="290068"/>
          </a:xfrm>
          <a:prstGeom prst="ellipse">
            <a:avLst/>
          </a:prstGeom>
          <a:solidFill>
            <a:srgbClr val="547DFF"/>
          </a:solidFill>
          <a:ln>
            <a:solidFill>
              <a:srgbClr val="241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5</a:t>
            </a:r>
            <a:endParaRPr lang="en-US" sz="16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EDC90A7-202E-4114-8606-329DC8B4356D}"/>
              </a:ext>
            </a:extLst>
          </p:cNvPr>
          <p:cNvSpPr/>
          <p:nvPr/>
        </p:nvSpPr>
        <p:spPr>
          <a:xfrm>
            <a:off x="4407535" y="3714379"/>
            <a:ext cx="297702" cy="290068"/>
          </a:xfrm>
          <a:prstGeom prst="ellipse">
            <a:avLst/>
          </a:prstGeom>
          <a:solidFill>
            <a:srgbClr val="547DFF"/>
          </a:solidFill>
          <a:ln>
            <a:solidFill>
              <a:srgbClr val="241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4</a:t>
            </a:r>
            <a:endParaRPr lang="en-US" sz="16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175CC5-FFE1-4488-BC82-CA886491586B}"/>
              </a:ext>
            </a:extLst>
          </p:cNvPr>
          <p:cNvSpPr/>
          <p:nvPr/>
        </p:nvSpPr>
        <p:spPr>
          <a:xfrm>
            <a:off x="2920848" y="3097833"/>
            <a:ext cx="297702" cy="290068"/>
          </a:xfrm>
          <a:prstGeom prst="ellipse">
            <a:avLst/>
          </a:prstGeom>
          <a:solidFill>
            <a:srgbClr val="547DFF"/>
          </a:solidFill>
          <a:ln>
            <a:solidFill>
              <a:srgbClr val="241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3</a:t>
            </a:r>
            <a:endParaRPr lang="en-US" sz="1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A7812C-F18B-45F5-B236-2D93BE4FE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010" y="3568132"/>
            <a:ext cx="1662550" cy="2183349"/>
          </a:xfrm>
          <a:prstGeom prst="rect">
            <a:avLst/>
          </a:prstGeom>
          <a:ln>
            <a:solidFill>
              <a:srgbClr val="241245"/>
            </a:solidFill>
          </a:ln>
        </p:spPr>
      </p:pic>
    </p:spTree>
    <p:extLst>
      <p:ext uri="{BB962C8B-B14F-4D97-AF65-F5344CB8AC3E}">
        <p14:creationId xmlns:p14="http://schemas.microsoft.com/office/powerpoint/2010/main" val="295523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EDF12-F22F-4D92-A2DA-FEA37A91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547DFF"/>
                </a:solidFill>
              </a:rPr>
              <a:t>How are the rates set in theory?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55DF0C-2933-4891-8C3A-6DCC0F0DB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091" y="1450542"/>
            <a:ext cx="5653132" cy="35740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3BE99-841C-4760-A045-55BBE6D8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8AC77E-DED2-41EB-BCFC-FC4AD05E7D52}"/>
              </a:ext>
            </a:extLst>
          </p:cNvPr>
          <p:cNvSpPr txBox="1">
            <a:spLocks/>
          </p:cNvSpPr>
          <p:nvPr/>
        </p:nvSpPr>
        <p:spPr>
          <a:xfrm>
            <a:off x="6262254" y="1577974"/>
            <a:ext cx="5091545" cy="4711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Congestion charge should be equal to the costs that motorists impose upon society - </a:t>
            </a:r>
            <a:r>
              <a:rPr lang="en-US" sz="2400" b="1" dirty="0">
                <a:solidFill>
                  <a:schemeClr val="accent5"/>
                </a:solidFill>
              </a:rPr>
              <a:t>Marginal Social Cost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/>
              <a:t>(MSC)</a:t>
            </a:r>
          </a:p>
          <a:p>
            <a:r>
              <a:rPr lang="en-US" sz="2400" dirty="0"/>
              <a:t>Ensures avoiding overcharge</a:t>
            </a:r>
          </a:p>
          <a:p>
            <a:r>
              <a:rPr lang="en-US" sz="2400" dirty="0"/>
              <a:t>Provides a benchmark to compare between scenarios</a:t>
            </a:r>
          </a:p>
          <a:p>
            <a:r>
              <a:rPr lang="en-US" sz="2400" dirty="0"/>
              <a:t>Provides useful insight into different values: paying </a:t>
            </a:r>
            <a:r>
              <a:rPr lang="en-US" sz="2400" b="1" dirty="0">
                <a:solidFill>
                  <a:schemeClr val="accent5"/>
                </a:solidFill>
              </a:rPr>
              <a:t>by use</a:t>
            </a:r>
            <a:r>
              <a:rPr lang="en-US" sz="2400" dirty="0"/>
              <a:t> vs. </a:t>
            </a:r>
            <a:r>
              <a:rPr lang="en-US" sz="2400" b="1" dirty="0">
                <a:solidFill>
                  <a:schemeClr val="accent5"/>
                </a:solidFill>
              </a:rPr>
              <a:t>by congestion contribution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267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275324-F262-46B0-A180-6F656D64D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3119"/>
            <a:ext cx="6062125" cy="4684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C2D6E-A6CA-4C3B-8E1B-1E2B6A93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460A-9EE5-4BDD-A68B-89A6ABDDDB21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1259B6-0B5C-4E61-8812-95AB5939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547DFF"/>
                </a:solidFill>
              </a:rPr>
              <a:t>Optimal Price-setting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547CB-7749-4A22-9664-561E3E8530DD}"/>
              </a:ext>
            </a:extLst>
          </p:cNvPr>
          <p:cNvSpPr txBox="1"/>
          <p:nvPr/>
        </p:nvSpPr>
        <p:spPr>
          <a:xfrm>
            <a:off x="6677891" y="1254367"/>
            <a:ext cx="52739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400" b="1" dirty="0">
                <a:solidFill>
                  <a:srgbClr val="241245"/>
                </a:solidFill>
              </a:rPr>
              <a:t>Travel time with original VDF and MSC VDF</a:t>
            </a:r>
            <a:endParaRPr lang="en-US" sz="1400" b="1" dirty="0">
              <a:solidFill>
                <a:srgbClr val="241245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BC6425A-B5CD-45CF-A869-936CC24CE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394691"/>
            <a:ext cx="5424285" cy="4782272"/>
          </a:xfrm>
        </p:spPr>
        <p:txBody>
          <a:bodyPr>
            <a:normAutofit fontScale="92500"/>
          </a:bodyPr>
          <a:lstStyle/>
          <a:p>
            <a:r>
              <a:rPr lang="en-CA" sz="2400" dirty="0">
                <a:solidFill>
                  <a:srgbClr val="241245"/>
                </a:solidFill>
              </a:rPr>
              <a:t>A system optimum assignment was developed to approximate the MSC.</a:t>
            </a:r>
          </a:p>
          <a:p>
            <a:endParaRPr lang="en-CA" sz="2400" dirty="0">
              <a:solidFill>
                <a:srgbClr val="241245"/>
              </a:solidFill>
            </a:endParaRPr>
          </a:p>
          <a:p>
            <a:r>
              <a:rPr lang="en-CA" sz="2400" dirty="0">
                <a:solidFill>
                  <a:srgbClr val="241245"/>
                </a:solidFill>
              </a:rPr>
              <a:t>The VDFs estimate travel time on a road network link given its free-flow speed, capacity, and vehicle demand.</a:t>
            </a:r>
          </a:p>
          <a:p>
            <a:endParaRPr lang="en-CA" sz="2400" dirty="0">
              <a:solidFill>
                <a:srgbClr val="241245"/>
              </a:solidFill>
            </a:endParaRPr>
          </a:p>
          <a:p>
            <a:r>
              <a:rPr lang="en-CA" sz="2400" dirty="0">
                <a:solidFill>
                  <a:srgbClr val="241245"/>
                </a:solidFill>
              </a:rPr>
              <a:t>In application, the MSC is the first derivative of the VDF with respect to vehicle demand.</a:t>
            </a:r>
          </a:p>
          <a:p>
            <a:endParaRPr lang="en-CA" sz="2400" dirty="0">
              <a:solidFill>
                <a:srgbClr val="241245"/>
              </a:solidFill>
            </a:endParaRPr>
          </a:p>
          <a:p>
            <a:r>
              <a:rPr lang="en-CA" sz="2400" dirty="0">
                <a:solidFill>
                  <a:srgbClr val="241245"/>
                </a:solidFill>
              </a:rPr>
              <a:t>The MSC cost in minutes is converted into dollars using weighted average values of time (VOT).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90DDAF-FE3F-441E-973B-6A2E8D9A69AA}"/>
              </a:ext>
            </a:extLst>
          </p:cNvPr>
          <p:cNvCxnSpPr>
            <a:cxnSpLocks/>
          </p:cNvCxnSpPr>
          <p:nvPr/>
        </p:nvCxnSpPr>
        <p:spPr>
          <a:xfrm>
            <a:off x="11007501" y="3254561"/>
            <a:ext cx="0" cy="1053404"/>
          </a:xfrm>
          <a:prstGeom prst="straightConnector1">
            <a:avLst/>
          </a:prstGeom>
          <a:ln w="19050">
            <a:solidFill>
              <a:srgbClr val="547D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9514E7B-480E-4EB6-88B8-64412BAE35C3}"/>
              </a:ext>
            </a:extLst>
          </p:cNvPr>
          <p:cNvSpPr txBox="1"/>
          <p:nvPr/>
        </p:nvSpPr>
        <p:spPr>
          <a:xfrm>
            <a:off x="10961434" y="3447496"/>
            <a:ext cx="99994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CA" sz="1400" b="1" dirty="0">
                <a:solidFill>
                  <a:srgbClr val="547DFF"/>
                </a:solidFill>
              </a:rPr>
              <a:t>MSC cost in minutes</a:t>
            </a:r>
            <a:endParaRPr lang="en-US" sz="1400" b="1" dirty="0">
              <a:solidFill>
                <a:srgbClr val="547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17354</TotalTime>
  <Words>1062</Words>
  <Application>Microsoft Office PowerPoint</Application>
  <PresentationFormat>Widescreen</PresentationFormat>
  <Paragraphs>248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Montserrat Light</vt:lpstr>
      <vt:lpstr>Wingdings</vt:lpstr>
      <vt:lpstr>Office Theme</vt:lpstr>
      <vt:lpstr>Innovative methods towards building and evaluating congestion charging scenarios: The case of Metro Vancouver</vt:lpstr>
      <vt:lpstr>Metro Vancouver regional context</vt:lpstr>
      <vt:lpstr>Historical context</vt:lpstr>
      <vt:lpstr>Commission objectives</vt:lpstr>
      <vt:lpstr>Evaluation framework &amp; analytical approach</vt:lpstr>
      <vt:lpstr>Approach towards addressing fairness</vt:lpstr>
      <vt:lpstr>Price-setting in the absence of clear focus</vt:lpstr>
      <vt:lpstr>How are the rates set in theory?</vt:lpstr>
      <vt:lpstr>Optimal Price-setting</vt:lpstr>
      <vt:lpstr>Scenario development and iterations (point charges)</vt:lpstr>
      <vt:lpstr>Scenario development and iterations (dist.-based charges)</vt:lpstr>
      <vt:lpstr>Illustrative concepts</vt:lpstr>
      <vt:lpstr>Illustrative concepts</vt:lpstr>
      <vt:lpstr>Evaluation results</vt:lpstr>
      <vt:lpstr>Next steps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King, Fearghal</dc:creator>
  <cp:lastModifiedBy>Elgar, Ilan</cp:lastModifiedBy>
  <cp:revision>157</cp:revision>
  <dcterms:created xsi:type="dcterms:W3CDTF">2018-12-17T17:25:29Z</dcterms:created>
  <dcterms:modified xsi:type="dcterms:W3CDTF">2019-06-12T22:03:00Z</dcterms:modified>
</cp:coreProperties>
</file>